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8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Lst>
  <p:sldSz cx="9144000" cy="5143500" type="screen16x9"/>
  <p:notesSz cx="6858000" cy="9144000"/>
  <p:embeddedFontLst>
    <p:embeddedFont>
      <p:font typeface="Calibri" panose="020F0502020204030204" pitchFamily="34" charset="0"/>
      <p:regular r:id="rId86"/>
      <p:bold r:id="rId87"/>
      <p:italic r:id="rId88"/>
      <p:boldItalic r:id="rId89"/>
    </p:embeddedFont>
    <p:embeddedFont>
      <p:font typeface="Quattrocento Sans" panose="020F0502020204030204" pitchFamily="3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4" roundtripDataSignature="AMtx7mjlsxypmakcQBpWVe1Lx2hm6gIZ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font" Target="fonts/font5.fntdata"/><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1.fntdata"/><Relationship Id="rId9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2.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8.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ntel.com/content/dam/www/public/us/en/documents/white-papers/fourth-industrial-revolution-white-paper.pdf"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zdnet.com/article/how-iot-will-drive-the-fourth-industrial-revolution/" TargetMode="External"/><Relationship Id="rId4" Type="http://schemas.openxmlformats.org/officeDocument/2006/relationships/hyperlink" Target="https://www.weforum.org/agenda/2017/06/internet-of-things-will-power-the-fourth-industrial-revolu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iot.ieee.org/iot-scenarios.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c4isrnet.com/special-reports/military-it-modernization/2018/08/03/the-internet-of-things-will-depend-on-modernized-networks/"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en.wikipedia.org/wiki/Fifth-generation_jet_fighter" TargetMode="External"/><Relationship Id="rId4" Type="http://schemas.openxmlformats.org/officeDocument/2006/relationships/hyperlink" Target="https://www.c4isrnet.com/opinion/2018/10/03/the-internet-of-battlefield-things-is-coming-are-it-pros-ready/"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iot.ieee.org/images/files/pdf/IEEE_IoT_Towards_Definition_Internet_of_Things_Revision1_27MAY15.pdf"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networkworld.com/article/3287927/internet-of-things/identifying-the-internet-of-things-one-device-at-a-time.html"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s://www.honeywellhome.com/en/products/thermostat" TargetMode="External"/><Relationship Id="rId3" Type="http://schemas.openxmlformats.org/officeDocument/2006/relationships/hyperlink" Target="https://www.samsung.com/us/explore/family-hub-refrigerator/connected-hub/" TargetMode="External"/><Relationship Id="rId7" Type="http://schemas.openxmlformats.org/officeDocument/2006/relationships/hyperlink" Target="https://glas.johnsoncontrols.com/"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nest.com/thermostats/" TargetMode="External"/><Relationship Id="rId5" Type="http://schemas.openxmlformats.org/officeDocument/2006/relationships/hyperlink" Target="https://nest.com/doorbell/nest-hello/overview/" TargetMode="External"/><Relationship Id="rId4" Type="http://schemas.openxmlformats.org/officeDocument/2006/relationships/hyperlink" Target="https://ring.com/"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Edge_computin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asternpeak.com/blog/the-impact-of-edge-computing-on-iot-the-main-benefits-and-real-life-use-case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zeolearn.com/magazine/how-is-voice-recognition-affect-iot"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iotforall.com/voice-assistants-consumer-iot/"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zone.com/articles/apache-kafka-mqtt-end-to-end-iot-integration-githu"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thenewstack.io/apache-kafka-cornerstone-iot-data-platform/"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techuk.org/insights/opinions/item/13827-the-future-of-iot-is-ai"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www.wired.com/brandlab/2018/05/bringing-power-ai-internet-thing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cointelegraph.com/news/how-significant-is-blockchain-in-internet-of-thing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ndrewng.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Sources: </a:t>
            </a:r>
            <a:endParaRPr/>
          </a:p>
          <a:p>
            <a:pPr marL="0" lvl="0" indent="0" algn="l" rtl="0">
              <a:lnSpc>
                <a:spcPct val="100000"/>
              </a:lnSpc>
              <a:spcBef>
                <a:spcPts val="0"/>
              </a:spcBef>
              <a:spcAft>
                <a:spcPts val="0"/>
              </a:spcAft>
              <a:buClr>
                <a:schemeClr val="dk1"/>
              </a:buClr>
              <a:buSzPts val="1100"/>
              <a:buFont typeface="Arial"/>
              <a:buNone/>
            </a:pPr>
            <a:r>
              <a:rPr lang="en"/>
              <a:t>https://www.edx.org/course/getting-started-with-the-internet-of-things-iot-2</a:t>
            </a:r>
            <a:endParaRPr/>
          </a:p>
          <a:p>
            <a:pPr marL="0" lvl="0" indent="0" algn="l" rtl="0">
              <a:lnSpc>
                <a:spcPct val="100000"/>
              </a:lnSpc>
              <a:spcBef>
                <a:spcPts val="0"/>
              </a:spcBef>
              <a:spcAft>
                <a:spcPts val="0"/>
              </a:spcAft>
              <a:buSzPts val="1100"/>
              <a:buNone/>
            </a:pPr>
            <a:r>
              <a:rPr lang="en"/>
              <a:t>https://www.coursera.org/learn/iot </a:t>
            </a:r>
            <a:endParaRPr/>
          </a:p>
          <a:p>
            <a:pPr marL="0" lvl="0" indent="0" algn="l" rtl="0">
              <a:lnSpc>
                <a:spcPct val="100000"/>
              </a:lnSpc>
              <a:spcBef>
                <a:spcPts val="0"/>
              </a:spcBef>
              <a:spcAft>
                <a:spcPts val="0"/>
              </a:spcAft>
              <a:buClr>
                <a:schemeClr val="dk1"/>
              </a:buClr>
              <a:buSzPts val="1100"/>
              <a:buFont typeface="Arial"/>
              <a:buNone/>
            </a:pPr>
            <a:r>
              <a:rPr lang="en"/>
              <a:t>And many other sources.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https://www.intel.com/content/dam/www/public/us/en/documents/white-papers/fourth-industrial-revolution-white-paper.pdf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u="sng">
                <a:solidFill>
                  <a:schemeClr val="hlink"/>
                </a:solidFill>
                <a:hlinkClick r:id="rId4"/>
              </a:rPr>
              <a:t>https://www.weforum.org/agenda/2017/06/internet-of-things-will-power-the-fourth-industrial-revolution/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u="sng">
                <a:solidFill>
                  <a:schemeClr val="hlink"/>
                </a:solidFill>
                <a:hlinkClick r:id="rId5"/>
              </a:rPr>
              <a:t>https://www.zdnet.com/article/how-iot-will-drive-the-fourth-industrial-revolution/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200">
                <a:solidFill>
                  <a:srgbClr val="313131"/>
                </a:solidFill>
              </a:rPr>
              <a:t>As the market becomes more mature, these figures will no doubt change but the current trend looks as if IoT is not only here to stay but positioned to make a substantial impact both socially, in business, and economically.</a:t>
            </a:r>
            <a:endParaRPr sz="1200">
              <a:solidFill>
                <a:srgbClr val="313131"/>
              </a:solidFill>
            </a:endParaRPr>
          </a:p>
          <a:p>
            <a:pPr marL="0" lvl="0" indent="0" algn="l" rtl="0">
              <a:lnSpc>
                <a:spcPct val="115000"/>
              </a:lnSpc>
              <a:spcBef>
                <a:spcPts val="1600"/>
              </a:spcBef>
              <a:spcAft>
                <a:spcPts val="0"/>
              </a:spcAft>
              <a:buClr>
                <a:schemeClr val="dk1"/>
              </a:buClr>
              <a:buSzPts val="1100"/>
              <a:buFont typeface="Arial"/>
              <a:buNone/>
            </a:pPr>
            <a:r>
              <a:rPr lang="en" sz="1200">
                <a:solidFill>
                  <a:srgbClr val="313131"/>
                </a:solidFill>
              </a:rPr>
              <a:t>[^1]: Source: https://www.comsoc.org/blog/infographic-internet-things-iot</a:t>
            </a:r>
            <a:endParaRPr sz="1200">
              <a:solidFill>
                <a:srgbClr val="313131"/>
              </a:solidFill>
            </a:endParaRPr>
          </a:p>
          <a:p>
            <a:pPr marL="0" lvl="0" indent="0" algn="l" rtl="0">
              <a:lnSpc>
                <a:spcPct val="115000"/>
              </a:lnSpc>
              <a:spcBef>
                <a:spcPts val="1600"/>
              </a:spcBef>
              <a:spcAft>
                <a:spcPts val="0"/>
              </a:spcAft>
              <a:buClr>
                <a:schemeClr val="dk1"/>
              </a:buClr>
              <a:buSzPts val="1100"/>
              <a:buFont typeface="Arial"/>
              <a:buNone/>
            </a:pPr>
            <a:r>
              <a:rPr lang="en" sz="1200">
                <a:solidFill>
                  <a:srgbClr val="313131"/>
                </a:solidFill>
              </a:rPr>
              <a:t>[^2]: Source: https://www.statista.com/statistics/437871/wearables-worldwide-shipments/</a:t>
            </a:r>
            <a:endParaRPr sz="1200">
              <a:solidFill>
                <a:srgbClr val="313131"/>
              </a:solidFill>
            </a:endParaRPr>
          </a:p>
          <a:p>
            <a:pPr marL="0" lvl="0" indent="0" algn="l" rtl="0">
              <a:lnSpc>
                <a:spcPct val="115000"/>
              </a:lnSpc>
              <a:spcBef>
                <a:spcPts val="16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 name="Google Shape;23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Watch 04 What are Embedded Systems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Watch 05 Embedded System Design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en" sz="1800">
                <a:solidFill>
                  <a:schemeClr val="dk2"/>
                </a:solidFill>
              </a:rPr>
              <a:t>Klaus Schwab, founder and executive chairman of the Geneva-based WEF, published a book in </a:t>
            </a:r>
            <a:r>
              <a:rPr lang="en" sz="1800" b="1">
                <a:solidFill>
                  <a:schemeClr val="dk2"/>
                </a:solidFill>
              </a:rPr>
              <a:t>2016</a:t>
            </a:r>
            <a:r>
              <a:rPr lang="en" sz="1800">
                <a:solidFill>
                  <a:schemeClr val="dk2"/>
                </a:solidFill>
              </a:rPr>
              <a:t> titled "The Fourth Industrial Revolution" and coined the term at the Davos meeting that year.</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Schwab argued a technological revolution is underway "that is blurring the lines between the </a:t>
            </a:r>
            <a:r>
              <a:rPr lang="en" sz="1800" b="1">
                <a:solidFill>
                  <a:schemeClr val="dk2"/>
                </a:solidFill>
              </a:rPr>
              <a:t>physical</a:t>
            </a:r>
            <a:r>
              <a:rPr lang="en" sz="1800">
                <a:solidFill>
                  <a:schemeClr val="dk2"/>
                </a:solidFill>
              </a:rPr>
              <a:t>, </a:t>
            </a:r>
            <a:r>
              <a:rPr lang="en" sz="1800" b="1">
                <a:solidFill>
                  <a:schemeClr val="dk2"/>
                </a:solidFill>
              </a:rPr>
              <a:t>digital</a:t>
            </a:r>
            <a:r>
              <a:rPr lang="en" sz="1800">
                <a:solidFill>
                  <a:schemeClr val="dk2"/>
                </a:solidFill>
              </a:rPr>
              <a:t> and </a:t>
            </a:r>
            <a:r>
              <a:rPr lang="en" sz="1800" b="1">
                <a:solidFill>
                  <a:schemeClr val="dk2"/>
                </a:solidFill>
              </a:rPr>
              <a:t>biological</a:t>
            </a:r>
            <a:r>
              <a:rPr lang="en" sz="1800">
                <a:solidFill>
                  <a:schemeClr val="dk2"/>
                </a:solidFill>
              </a:rPr>
              <a:t> spheres."</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Simply put, the Fourth Industrial Revolution refers to how technologies like </a:t>
            </a:r>
            <a:r>
              <a:rPr lang="en" sz="1800" b="1">
                <a:solidFill>
                  <a:schemeClr val="dk2"/>
                </a:solidFill>
              </a:rPr>
              <a:t>artificial intelligence</a:t>
            </a:r>
            <a:r>
              <a:rPr lang="en" sz="1800">
                <a:solidFill>
                  <a:schemeClr val="dk2"/>
                </a:solidFill>
              </a:rPr>
              <a:t>, autonomous vehicles and the </a:t>
            </a:r>
            <a:r>
              <a:rPr lang="en" sz="1800" b="1">
                <a:solidFill>
                  <a:schemeClr val="dk2"/>
                </a:solidFill>
              </a:rPr>
              <a:t>internet of things</a:t>
            </a:r>
            <a:r>
              <a:rPr lang="en" sz="1800">
                <a:solidFill>
                  <a:schemeClr val="dk2"/>
                </a:solidFill>
              </a:rPr>
              <a:t> are </a:t>
            </a:r>
            <a:r>
              <a:rPr lang="en" sz="1800" b="1">
                <a:solidFill>
                  <a:schemeClr val="dk2"/>
                </a:solidFill>
              </a:rPr>
              <a:t>merging with humans' physical lives</a:t>
            </a:r>
            <a:r>
              <a:rPr lang="en" sz="1800">
                <a:solidFill>
                  <a:schemeClr val="dk2"/>
                </a:solidFill>
              </a:rPr>
              <a:t>. Think of voice-activated assistants, facial ID recognition or digital health-care sensors.</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Schwab argued these technological changes are drastically altering how individuals, companies and governments operate, ultimately leading to a </a:t>
            </a:r>
            <a:r>
              <a:rPr lang="en" sz="1800" b="1">
                <a:solidFill>
                  <a:schemeClr val="dk2"/>
                </a:solidFill>
              </a:rPr>
              <a:t>societal transformation</a:t>
            </a:r>
            <a:r>
              <a:rPr lang="en" sz="1800">
                <a:solidFill>
                  <a:schemeClr val="dk2"/>
                </a:solidFill>
              </a:rPr>
              <a:t> similar to previous industrial revolutions.</a:t>
            </a:r>
            <a:endParaRPr sz="1800">
              <a:solidFill>
                <a:schemeClr val="dk2"/>
              </a:solidFill>
            </a:endParaRPr>
          </a:p>
          <a:p>
            <a:pPr marL="0" lvl="0" indent="0" algn="l" rtl="0">
              <a:lnSpc>
                <a:spcPct val="100000"/>
              </a:lnSpc>
              <a:spcBef>
                <a:spcPts val="160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Watch 06 Analog to Digital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Watch 07 microcontroller characteristics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3000"/>
              </a:spcBef>
              <a:spcAft>
                <a:spcPts val="0"/>
              </a:spcAft>
              <a:buClr>
                <a:schemeClr val="dk1"/>
              </a:buClr>
              <a:buSzPts val="1100"/>
              <a:buFont typeface="Arial"/>
              <a:buNone/>
            </a:pPr>
            <a:r>
              <a:rPr lang="en" sz="2050">
                <a:solidFill>
                  <a:srgbClr val="646464"/>
                </a:solidFill>
              </a:rPr>
              <a:t>An Example</a:t>
            </a:r>
            <a:endParaRPr sz="2050">
              <a:solidFill>
                <a:srgbClr val="646464"/>
              </a:solidFill>
            </a:endParaRPr>
          </a:p>
          <a:p>
            <a:pPr marL="0" lvl="0" indent="0" algn="l" rtl="0">
              <a:lnSpc>
                <a:spcPct val="115000"/>
              </a:lnSpc>
              <a:spcBef>
                <a:spcPts val="1100"/>
              </a:spcBef>
              <a:spcAft>
                <a:spcPts val="0"/>
              </a:spcAft>
              <a:buClr>
                <a:schemeClr val="dk1"/>
              </a:buClr>
              <a:buSzPts val="1100"/>
              <a:buFont typeface="Arial"/>
              <a:buNone/>
            </a:pPr>
            <a:r>
              <a:rPr lang="en" sz="1200">
                <a:solidFill>
                  <a:srgbClr val="313131"/>
                </a:solidFill>
              </a:rPr>
              <a:t>Perhaps the best way to understand an IoT solution is to look at how one might be used in a true-to-life scenario. The specifics of this example are fictional but it should illustrate how the technology could be used. For more scenarios,see the list the IEEE is compiling </a:t>
            </a:r>
            <a:r>
              <a:rPr lang="en" sz="1200" u="sng">
                <a:solidFill>
                  <a:srgbClr val="0075B4"/>
                </a:solidFill>
                <a:hlinkClick r:id="rId3">
                  <a:extLst>
                    <a:ext uri="{A12FA001-AC4F-418D-AE19-62706E023703}">
                      <ahyp:hlinkClr xmlns:ahyp="http://schemas.microsoft.com/office/drawing/2018/hyperlinkcolor" val="tx"/>
                    </a:ext>
                  </a:extLst>
                </a:hlinkClick>
              </a:rPr>
              <a:t>here</a:t>
            </a:r>
            <a:r>
              <a:rPr lang="en" sz="1200">
                <a:solidFill>
                  <a:srgbClr val="313131"/>
                </a:solidFill>
              </a:rPr>
              <a:t>.</a:t>
            </a:r>
            <a:endParaRPr sz="1200">
              <a:solidFill>
                <a:srgbClr val="313131"/>
              </a:solidFill>
            </a:endParaRPr>
          </a:p>
          <a:p>
            <a:pPr marL="0" lvl="0" indent="0" algn="l" rtl="0">
              <a:lnSpc>
                <a:spcPct val="140000"/>
              </a:lnSpc>
              <a:spcBef>
                <a:spcPts val="1600"/>
              </a:spcBef>
              <a:spcAft>
                <a:spcPts val="0"/>
              </a:spcAft>
              <a:buClr>
                <a:schemeClr val="dk1"/>
              </a:buClr>
              <a:buSzPts val="1100"/>
              <a:buFont typeface="Arial"/>
              <a:buNone/>
            </a:pPr>
            <a:r>
              <a:rPr lang="en" sz="1550" b="1">
                <a:solidFill>
                  <a:srgbClr val="313131"/>
                </a:solidFill>
              </a:rPr>
              <a:t>The Scenario</a:t>
            </a:r>
            <a:endParaRPr sz="1550" b="1">
              <a:solidFill>
                <a:srgbClr val="313131"/>
              </a:solidFill>
            </a:endParaRPr>
          </a:p>
          <a:p>
            <a:pPr marL="0" lvl="0" indent="0" algn="l" rtl="0">
              <a:lnSpc>
                <a:spcPct val="115000"/>
              </a:lnSpc>
              <a:spcBef>
                <a:spcPts val="800"/>
              </a:spcBef>
              <a:spcAft>
                <a:spcPts val="0"/>
              </a:spcAft>
              <a:buClr>
                <a:schemeClr val="dk1"/>
              </a:buClr>
              <a:buSzPts val="1100"/>
              <a:buFont typeface="Arial"/>
              <a:buNone/>
            </a:pPr>
            <a:r>
              <a:rPr lang="en" sz="1200">
                <a:solidFill>
                  <a:srgbClr val="313131"/>
                </a:solidFill>
              </a:rPr>
              <a:t>Suppose a small town is trying to figure out how to price water during the summer months. They want the town to look nice and enable people to keep their lawns green but they also don't want people wasting water which is in shorter supply during the summer. The town's officials need data to determine how often people actually </a:t>
            </a:r>
            <a:r>
              <a:rPr lang="en" sz="1200" i="1">
                <a:solidFill>
                  <a:srgbClr val="313131"/>
                </a:solidFill>
              </a:rPr>
              <a:t>need</a:t>
            </a:r>
            <a:r>
              <a:rPr lang="en" sz="1200">
                <a:solidFill>
                  <a:srgbClr val="313131"/>
                </a:solidFill>
              </a:rPr>
              <a:t> to water their lawns to keep them green and will use those data to help inform what price they should put on water usage during the summer.</a:t>
            </a:r>
            <a:endParaRPr sz="1200">
              <a:solidFill>
                <a:srgbClr val="313131"/>
              </a:solidFill>
            </a:endParaRPr>
          </a:p>
          <a:p>
            <a:pPr marL="0" lvl="0" indent="0" algn="l" rtl="0">
              <a:lnSpc>
                <a:spcPct val="140000"/>
              </a:lnSpc>
              <a:spcBef>
                <a:spcPts val="1600"/>
              </a:spcBef>
              <a:spcAft>
                <a:spcPts val="0"/>
              </a:spcAft>
              <a:buClr>
                <a:schemeClr val="dk1"/>
              </a:buClr>
              <a:buSzPts val="1100"/>
              <a:buFont typeface="Arial"/>
              <a:buNone/>
            </a:pPr>
            <a:r>
              <a:rPr lang="en" sz="1550" b="1">
                <a:solidFill>
                  <a:srgbClr val="313131"/>
                </a:solidFill>
              </a:rPr>
              <a:t>The IoT Solution</a:t>
            </a:r>
            <a:endParaRPr sz="1550" b="1">
              <a:solidFill>
                <a:srgbClr val="313131"/>
              </a:solidFill>
            </a:endParaRPr>
          </a:p>
          <a:p>
            <a:pPr marL="0" lvl="0" indent="0" algn="l" rtl="0">
              <a:lnSpc>
                <a:spcPct val="140000"/>
              </a:lnSpc>
              <a:spcBef>
                <a:spcPts val="800"/>
              </a:spcBef>
              <a:spcAft>
                <a:spcPts val="0"/>
              </a:spcAft>
              <a:buClr>
                <a:schemeClr val="dk1"/>
              </a:buClr>
              <a:buSzPts val="1100"/>
              <a:buFont typeface="Arial"/>
              <a:buNone/>
            </a:pPr>
            <a:r>
              <a:rPr lang="en" sz="1200" b="1">
                <a:solidFill>
                  <a:srgbClr val="313131"/>
                </a:solidFill>
              </a:rPr>
              <a:t>The Devices</a:t>
            </a:r>
            <a:endParaRPr sz="1200" b="1">
              <a:solidFill>
                <a:srgbClr val="313131"/>
              </a:solidFill>
            </a:endParaRPr>
          </a:p>
          <a:p>
            <a:pPr marL="0" lvl="0" indent="0" algn="l" rtl="0">
              <a:lnSpc>
                <a:spcPct val="115000"/>
              </a:lnSpc>
              <a:spcBef>
                <a:spcPts val="800"/>
              </a:spcBef>
              <a:spcAft>
                <a:spcPts val="0"/>
              </a:spcAft>
              <a:buClr>
                <a:schemeClr val="dk1"/>
              </a:buClr>
              <a:buSzPts val="1100"/>
              <a:buFont typeface="Arial"/>
              <a:buNone/>
            </a:pPr>
            <a:r>
              <a:rPr lang="en" sz="1200">
                <a:solidFill>
                  <a:srgbClr val="313131"/>
                </a:solidFill>
              </a:rPr>
              <a:t>In order to collect they data they need, the town's officials select 100 houses at random across the town and ask them to install a small water sensor in their lawns that will detect the amount of moisture in the soil and send that data over the home's Wi-Fi connection to a central cloud service that will collect and store the data. The devices have the following requirements:</a:t>
            </a:r>
            <a:endParaRPr sz="1200">
              <a:solidFill>
                <a:srgbClr val="313131"/>
              </a:solidFill>
            </a:endParaRPr>
          </a:p>
          <a:p>
            <a:pPr marL="457200" lvl="0" indent="-304800" algn="l" rtl="0">
              <a:lnSpc>
                <a:spcPct val="140000"/>
              </a:lnSpc>
              <a:spcBef>
                <a:spcPts val="2300"/>
              </a:spcBef>
              <a:spcAft>
                <a:spcPts val="0"/>
              </a:spcAft>
              <a:buClr>
                <a:srgbClr val="313131"/>
              </a:buClr>
              <a:buSzPts val="1200"/>
              <a:buChar char="●"/>
            </a:pPr>
            <a:r>
              <a:rPr lang="en" sz="1200">
                <a:solidFill>
                  <a:srgbClr val="313131"/>
                </a:solidFill>
              </a:rPr>
              <a:t>They must be small and unobtrusive.</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They must be able to connect to Wi-Fi and be monitored by the home owner.</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They must be battery operated and be able to run for 6 months without needing a new battery.</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They must be able to detect moisture in the soil in percent saturation.</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Must be able to store data for a 24-hour period in case the connection with the Wi-Fi router is lost.</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Must be able to provide a rudimentary failure signal.</a:t>
            </a:r>
            <a:endParaRPr sz="1200">
              <a:solidFill>
                <a:srgbClr val="313131"/>
              </a:solidFill>
            </a:endParaRPr>
          </a:p>
          <a:p>
            <a:pPr marL="0" lvl="0" indent="0" algn="l" rtl="0">
              <a:lnSpc>
                <a:spcPct val="115000"/>
              </a:lnSpc>
              <a:spcBef>
                <a:spcPts val="3100"/>
              </a:spcBef>
              <a:spcAft>
                <a:spcPts val="0"/>
              </a:spcAft>
              <a:buClr>
                <a:schemeClr val="dk1"/>
              </a:buClr>
              <a:buSzPts val="1100"/>
              <a:buFont typeface="Arial"/>
              <a:buNone/>
            </a:pPr>
            <a:r>
              <a:rPr lang="en" sz="1200">
                <a:solidFill>
                  <a:srgbClr val="313131"/>
                </a:solidFill>
              </a:rPr>
              <a:t>There could be a lot of other device requirements but these are the basics the device must contain. City engineers visit each house that has agreed to install the sensor, places the device in the yard at an optimal location, connects the device to the home's Wi-Fi router, and tests the connection with the cloud service.</a:t>
            </a:r>
            <a:endParaRPr sz="1200">
              <a:solidFill>
                <a:srgbClr val="313131"/>
              </a:solidFill>
            </a:endParaRPr>
          </a:p>
          <a:p>
            <a:pPr marL="0" lvl="0" indent="0" algn="l" rtl="0">
              <a:lnSpc>
                <a:spcPct val="140000"/>
              </a:lnSpc>
              <a:spcBef>
                <a:spcPts val="1600"/>
              </a:spcBef>
              <a:spcAft>
                <a:spcPts val="0"/>
              </a:spcAft>
              <a:buClr>
                <a:schemeClr val="dk1"/>
              </a:buClr>
              <a:buSzPts val="1100"/>
              <a:buFont typeface="Arial"/>
              <a:buNone/>
            </a:pPr>
            <a:r>
              <a:rPr lang="en" sz="1200" b="1">
                <a:solidFill>
                  <a:srgbClr val="313131"/>
                </a:solidFill>
              </a:rPr>
              <a:t>The Data</a:t>
            </a:r>
            <a:endParaRPr sz="1200" b="1">
              <a:solidFill>
                <a:srgbClr val="313131"/>
              </a:solidFill>
            </a:endParaRPr>
          </a:p>
          <a:p>
            <a:pPr marL="0" lvl="0" indent="0" algn="l" rtl="0">
              <a:lnSpc>
                <a:spcPct val="115000"/>
              </a:lnSpc>
              <a:spcBef>
                <a:spcPts val="800"/>
              </a:spcBef>
              <a:spcAft>
                <a:spcPts val="0"/>
              </a:spcAft>
              <a:buClr>
                <a:schemeClr val="dk1"/>
              </a:buClr>
              <a:buSzPts val="1100"/>
              <a:buFont typeface="Arial"/>
              <a:buNone/>
            </a:pPr>
            <a:r>
              <a:rPr lang="en" sz="1200">
                <a:solidFill>
                  <a:srgbClr val="313131"/>
                </a:solidFill>
              </a:rPr>
              <a:t>The devices are programmed to collect moisture data every hour for a 24 hour period and average the readings to form a single number that is sent to the cloud service for storage. The dataset includes the device ID, the GPS location, a time/date stamp, and other relevant metadata.</a:t>
            </a:r>
            <a:endParaRPr sz="1200">
              <a:solidFill>
                <a:srgbClr val="313131"/>
              </a:solidFill>
            </a:endParaRPr>
          </a:p>
          <a:p>
            <a:pPr marL="0" lvl="0" indent="0" algn="l" rtl="0">
              <a:lnSpc>
                <a:spcPct val="140000"/>
              </a:lnSpc>
              <a:spcBef>
                <a:spcPts val="1600"/>
              </a:spcBef>
              <a:spcAft>
                <a:spcPts val="0"/>
              </a:spcAft>
              <a:buClr>
                <a:schemeClr val="dk1"/>
              </a:buClr>
              <a:buSzPts val="1100"/>
              <a:buFont typeface="Arial"/>
              <a:buNone/>
            </a:pPr>
            <a:r>
              <a:rPr lang="en" sz="1200" b="1">
                <a:solidFill>
                  <a:srgbClr val="313131"/>
                </a:solidFill>
              </a:rPr>
              <a:t>The Cloud Service</a:t>
            </a:r>
            <a:endParaRPr sz="1200" b="1">
              <a:solidFill>
                <a:srgbClr val="313131"/>
              </a:solidFill>
            </a:endParaRPr>
          </a:p>
          <a:p>
            <a:pPr marL="0" lvl="0" indent="0" algn="l" rtl="0">
              <a:lnSpc>
                <a:spcPct val="115000"/>
              </a:lnSpc>
              <a:spcBef>
                <a:spcPts val="800"/>
              </a:spcBef>
              <a:spcAft>
                <a:spcPts val="0"/>
              </a:spcAft>
              <a:buSzPts val="1100"/>
              <a:buNone/>
            </a:pPr>
            <a:r>
              <a:rPr lang="en" sz="1200">
                <a:solidFill>
                  <a:srgbClr val="313131"/>
                </a:solidFill>
              </a:rPr>
              <a:t>City engineers developed a cloud-based solution to listen for incoming data from each device and collect that data in a database. The cloud service also listens for failure signals and can alert city engineers of an actual or pending device failure. The cloud services include an IoT gateway that handles communication with the devices, a storage solution to store the data, stream analytics service to manage the data coming in from the devices and an analytic services to analyze the data and inform decision making.</a:t>
            </a:r>
            <a:endParaRPr sz="1200">
              <a:solidFill>
                <a:srgbClr val="313131"/>
              </a:solidFill>
            </a:endParaRPr>
          </a:p>
          <a:p>
            <a:pPr marL="0" lvl="0" indent="0" algn="l" rtl="0">
              <a:lnSpc>
                <a:spcPct val="140000"/>
              </a:lnSpc>
              <a:spcBef>
                <a:spcPts val="1600"/>
              </a:spcBef>
              <a:spcAft>
                <a:spcPts val="0"/>
              </a:spcAft>
              <a:buSzPts val="1100"/>
              <a:buNone/>
            </a:pPr>
            <a:r>
              <a:rPr lang="en" sz="1200" b="1">
                <a:solidFill>
                  <a:srgbClr val="313131"/>
                </a:solidFill>
              </a:rPr>
              <a:t>Analytics and Assessment</a:t>
            </a:r>
            <a:endParaRPr sz="1200" b="1">
              <a:solidFill>
                <a:srgbClr val="313131"/>
              </a:solidFill>
            </a:endParaRPr>
          </a:p>
          <a:p>
            <a:pPr marL="0" lvl="0" indent="0" algn="l" rtl="0">
              <a:lnSpc>
                <a:spcPct val="115000"/>
              </a:lnSpc>
              <a:spcBef>
                <a:spcPts val="800"/>
              </a:spcBef>
              <a:spcAft>
                <a:spcPts val="0"/>
              </a:spcAft>
              <a:buSzPts val="1100"/>
              <a:buNone/>
            </a:pPr>
            <a:r>
              <a:rPr lang="en" sz="1200">
                <a:solidFill>
                  <a:srgbClr val="313131"/>
                </a:solidFill>
              </a:rPr>
              <a:t>In our scenario, the town officials may use this data to understand better how often people actually are watering their lawns, how much they need to and make recommendations both to homeowners as well as policy makers about water usage and costs. Since weather is variable, the city engineers may need to collect data for many months to get accurate and actionable data. But the first step always is to collect the data in the first place and that's the power of IoT.</a:t>
            </a:r>
            <a:endParaRPr sz="1200">
              <a:solidFill>
                <a:srgbClr val="313131"/>
              </a:solidFill>
            </a:endParaRPr>
          </a:p>
          <a:p>
            <a:pPr marL="0" lvl="0" indent="0" algn="l" rtl="0">
              <a:lnSpc>
                <a:spcPct val="115000"/>
              </a:lnSpc>
              <a:spcBef>
                <a:spcPts val="1600"/>
              </a:spcBef>
              <a:spcAft>
                <a:spcPts val="0"/>
              </a:spcAft>
              <a:buClr>
                <a:schemeClr val="dk1"/>
              </a:buClr>
              <a:buSzPts val="1100"/>
              <a:buFont typeface="Arial"/>
              <a:buNone/>
            </a:pPr>
            <a:endParaRPr sz="1200">
              <a:solidFill>
                <a:srgbClr val="313131"/>
              </a:solidFill>
            </a:endParaRPr>
          </a:p>
          <a:p>
            <a:pPr marL="0" lvl="0" indent="0" algn="l" rtl="0">
              <a:lnSpc>
                <a:spcPct val="100000"/>
              </a:lnSpc>
              <a:spcBef>
                <a:spcPts val="160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40000"/>
              </a:lnSpc>
              <a:spcBef>
                <a:spcPts val="2300"/>
              </a:spcBef>
              <a:spcAft>
                <a:spcPts val="0"/>
              </a:spcAft>
              <a:buClr>
                <a:srgbClr val="313131"/>
              </a:buClr>
              <a:buSzPts val="1200"/>
              <a:buAutoNum type="arabicPeriod"/>
            </a:pPr>
            <a:r>
              <a:rPr lang="en" sz="1200" b="1">
                <a:solidFill>
                  <a:srgbClr val="313131"/>
                </a:solidFill>
              </a:rPr>
              <a:t>“Maker” IoT</a:t>
            </a:r>
            <a:r>
              <a:rPr lang="en" sz="1200">
                <a:solidFill>
                  <a:srgbClr val="313131"/>
                </a:solidFill>
              </a:rPr>
              <a:t>. The term "maker" has come to be equated with “hobbyist” and refers to those who like to build things to experiment or for personal use out of electronic components. When it comes to IoT, the idea of building unpolished but functional devices that collect data, using cloud services to gather and store that data, and maybe even doing analytics on the data collected all is a part of what is included in this category. But a commercial business may employ a maker's approach to experiment with ideas, create proof-of-concept devices, do costing, and other planning exercises. So "maker" need not be limited to hobbyists but describes an approach to development.</a:t>
            </a:r>
            <a:endParaRPr sz="1200">
              <a:solidFill>
                <a:srgbClr val="313131"/>
              </a:solidFill>
            </a:endParaRPr>
          </a:p>
          <a:p>
            <a:pPr marL="457200" lvl="0" indent="-304800" algn="l" rtl="0">
              <a:lnSpc>
                <a:spcPct val="140000"/>
              </a:lnSpc>
              <a:spcBef>
                <a:spcPts val="0"/>
              </a:spcBef>
              <a:spcAft>
                <a:spcPts val="0"/>
              </a:spcAft>
              <a:buClr>
                <a:srgbClr val="313131"/>
              </a:buClr>
              <a:buSzPts val="1200"/>
              <a:buAutoNum type="arabicPeriod"/>
            </a:pPr>
            <a:r>
              <a:rPr lang="en" sz="1200" b="1">
                <a:solidFill>
                  <a:srgbClr val="313131"/>
                </a:solidFill>
              </a:rPr>
              <a:t>Consumer IoT</a:t>
            </a:r>
            <a:r>
              <a:rPr lang="en" sz="1200">
                <a:solidFill>
                  <a:srgbClr val="313131"/>
                </a:solidFill>
              </a:rPr>
              <a:t>. As we'll see in the next topic, consumer IoT largely consists of commercial devices and associated services that are geared towards home or personal use such as connected thermostats or appliances. While the basic IoT concepts apply, the scope of what the devices collect, how they manage and store data, and how the data is used may be much more limited than what you'd find in an enterprise environment.</a:t>
            </a:r>
            <a:endParaRPr sz="1200">
              <a:solidFill>
                <a:srgbClr val="313131"/>
              </a:solidFill>
            </a:endParaRPr>
          </a:p>
          <a:p>
            <a:pPr marL="457200" lvl="0" indent="-304800" algn="l" rtl="0">
              <a:lnSpc>
                <a:spcPct val="140000"/>
              </a:lnSpc>
              <a:spcBef>
                <a:spcPts val="0"/>
              </a:spcBef>
              <a:spcAft>
                <a:spcPts val="0"/>
              </a:spcAft>
              <a:buClr>
                <a:srgbClr val="313131"/>
              </a:buClr>
              <a:buSzPts val="1200"/>
              <a:buAutoNum type="arabicPeriod"/>
            </a:pPr>
            <a:r>
              <a:rPr lang="en" sz="1200" b="1">
                <a:solidFill>
                  <a:srgbClr val="313131"/>
                </a:solidFill>
              </a:rPr>
              <a:t>Enterprise IoT</a:t>
            </a:r>
            <a:r>
              <a:rPr lang="en" sz="1200">
                <a:solidFill>
                  <a:srgbClr val="313131"/>
                </a:solidFill>
              </a:rPr>
              <a:t>. Whereas Consumer IoT is focused on “turnkey” device solutions that solve specific problems or enable new scenarios for individuals or homes, enterprise-class IoT is focused on solving specific business problems like efficiency, reducing waste, increasing speed to market or of production, and providing intelligence on how business systems are running. A single enterprise may deploy dozens of devices that work in concert to give a business a single view of a factory or fleet of planes or gas pipeline. Enterprises also may require real-time data and real-time analysis of those data in order to make just-in-time adjustments or prevent disastrous consequences from a failed system. Consumer-grade IoT products rarely require this so the type of architecture needed in an enterprise will be more involved and require more services than a consumer solution requires.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https://www.c4isrnet.com/special-reports/military-it-modernization/2018/08/03/the-internet-of-things-will-depend-on-modernized-networks/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u="sng">
                <a:solidFill>
                  <a:schemeClr val="hlink"/>
                </a:solidFill>
                <a:hlinkClick r:id="rId4"/>
              </a:rPr>
              <a:t>https://www.c4isrnet.com/opinion/2018/10/03/the-internet-of-battlefield-things-is-coming-are-it-pros-ready/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u="sng">
                <a:solidFill>
                  <a:schemeClr val="hlink"/>
                </a:solidFill>
                <a:hlinkClick r:id="rId5"/>
              </a:rPr>
              <a:t>https://en.wikipedia.org/wiki/Fifth-generation_jet_fighter</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3000"/>
              </a:spcBef>
              <a:spcAft>
                <a:spcPts val="0"/>
              </a:spcAft>
              <a:buClr>
                <a:schemeClr val="dk1"/>
              </a:buClr>
              <a:buSzPts val="1100"/>
              <a:buFont typeface="Arial"/>
              <a:buNone/>
            </a:pPr>
            <a:r>
              <a:rPr lang="en" sz="2050">
                <a:solidFill>
                  <a:srgbClr val="646464"/>
                </a:solidFill>
              </a:rPr>
              <a:t>An IoT Device</a:t>
            </a:r>
            <a:endParaRPr sz="2050">
              <a:solidFill>
                <a:srgbClr val="646464"/>
              </a:solidFill>
            </a:endParaRPr>
          </a:p>
          <a:p>
            <a:pPr marL="0" lvl="0" indent="0" algn="l" rtl="0">
              <a:lnSpc>
                <a:spcPct val="115000"/>
              </a:lnSpc>
              <a:spcBef>
                <a:spcPts val="1100"/>
              </a:spcBef>
              <a:spcAft>
                <a:spcPts val="0"/>
              </a:spcAft>
              <a:buClr>
                <a:schemeClr val="dk1"/>
              </a:buClr>
              <a:buSzPts val="1100"/>
              <a:buFont typeface="Arial"/>
              <a:buNone/>
            </a:pPr>
            <a:r>
              <a:rPr lang="en" sz="1200">
                <a:solidFill>
                  <a:srgbClr val="313131"/>
                </a:solidFill>
              </a:rPr>
              <a:t>Here are some criteria that a device should meet to be considered an IoT device. Many of these properties are defined in the </a:t>
            </a:r>
            <a:r>
              <a:rPr lang="en" sz="1200" u="sng">
                <a:solidFill>
                  <a:srgbClr val="0075B4"/>
                </a:solidFill>
                <a:hlinkClick r:id="rId3">
                  <a:extLst>
                    <a:ext uri="{A12FA001-AC4F-418D-AE19-62706E023703}">
                      <ahyp:hlinkClr xmlns:ahyp="http://schemas.microsoft.com/office/drawing/2018/hyperlinkcolor" val="tx"/>
                    </a:ext>
                  </a:extLst>
                </a:hlinkClick>
              </a:rPr>
              <a:t>IEEE white paper</a:t>
            </a:r>
            <a:r>
              <a:rPr lang="en" sz="1200">
                <a:solidFill>
                  <a:srgbClr val="313131"/>
                </a:solidFill>
              </a:rPr>
              <a:t> on IoT and confirmed from other sources.</a:t>
            </a:r>
            <a:endParaRPr sz="1200">
              <a:solidFill>
                <a:srgbClr val="313131"/>
              </a:solidFill>
            </a:endParaRPr>
          </a:p>
          <a:p>
            <a:pPr marL="457200" lvl="0" indent="-304800" algn="l" rtl="0">
              <a:lnSpc>
                <a:spcPct val="140000"/>
              </a:lnSpc>
              <a:spcBef>
                <a:spcPts val="2300"/>
              </a:spcBef>
              <a:spcAft>
                <a:spcPts val="0"/>
              </a:spcAft>
              <a:buClr>
                <a:srgbClr val="313131"/>
              </a:buClr>
              <a:buSzPts val="1200"/>
              <a:buAutoNum type="arabicPeriod"/>
            </a:pPr>
            <a:r>
              <a:rPr lang="en" sz="1200" b="1">
                <a:solidFill>
                  <a:srgbClr val="313131"/>
                </a:solidFill>
              </a:rPr>
              <a:t>Connected to the Internet</a:t>
            </a:r>
            <a:r>
              <a:rPr lang="en" sz="1200">
                <a:solidFill>
                  <a:srgbClr val="313131"/>
                </a:solidFill>
              </a:rPr>
              <a:t>. The most obvious criterion is that the device has a connection to the internet with a </a:t>
            </a:r>
            <a:r>
              <a:rPr lang="en" sz="1200" u="sng">
                <a:solidFill>
                  <a:srgbClr val="0075B4"/>
                </a:solidFill>
                <a:hlinkClick r:id="rId4">
                  <a:extLst>
                    <a:ext uri="{A12FA001-AC4F-418D-AE19-62706E023703}">
                      <ahyp:hlinkClr xmlns:ahyp="http://schemas.microsoft.com/office/drawing/2018/hyperlinkcolor" val="tx"/>
                    </a:ext>
                  </a:extLst>
                </a:hlinkClick>
              </a:rPr>
              <a:t>unique identifier</a:t>
            </a:r>
            <a:r>
              <a:rPr lang="en" sz="1200">
                <a:solidFill>
                  <a:srgbClr val="313131"/>
                </a:solidFill>
              </a:rPr>
              <a:t>, and two-way communication. Both of these properties are important for a device to be considered a part of an IoT system. The device has to be unique to ensure secure communications with both the server and with other devices and the device has to be able to consume and deliver data. A primary value proposition for IoT is data </a:t>
            </a:r>
            <a:r>
              <a:rPr lang="en" sz="1200" i="1">
                <a:solidFill>
                  <a:srgbClr val="313131"/>
                </a:solidFill>
              </a:rPr>
              <a:t>collection</a:t>
            </a:r>
            <a:r>
              <a:rPr lang="en" sz="1200">
                <a:solidFill>
                  <a:srgbClr val="313131"/>
                </a:solidFill>
              </a:rPr>
              <a:t> as well as consumption.</a:t>
            </a:r>
            <a:endParaRPr sz="1200">
              <a:solidFill>
                <a:srgbClr val="313131"/>
              </a:solidFill>
            </a:endParaRPr>
          </a:p>
          <a:p>
            <a:pPr marL="457200" lvl="0" indent="-304800" algn="l" rtl="0">
              <a:lnSpc>
                <a:spcPct val="140000"/>
              </a:lnSpc>
              <a:spcBef>
                <a:spcPts val="0"/>
              </a:spcBef>
              <a:spcAft>
                <a:spcPts val="0"/>
              </a:spcAft>
              <a:buClr>
                <a:srgbClr val="313131"/>
              </a:buClr>
              <a:buSzPts val="1200"/>
              <a:buAutoNum type="arabicPeriod"/>
            </a:pPr>
            <a:r>
              <a:rPr lang="en" sz="1200" b="1">
                <a:solidFill>
                  <a:srgbClr val="313131"/>
                </a:solidFill>
              </a:rPr>
              <a:t>Secure</a:t>
            </a:r>
            <a:r>
              <a:rPr lang="en" sz="1200">
                <a:solidFill>
                  <a:srgbClr val="313131"/>
                </a:solidFill>
              </a:rPr>
              <a:t>. Being able to uniquely identify a device on the internet or within an IoT ecosystem is one aspect of security but making a device secure also means it's resistant to being hacked (both the hardware and software), uses encrypted communication protocols, and is immune to mimicry either by an alternate hardware device or a virtual device.</a:t>
            </a:r>
            <a:endParaRPr sz="1200">
              <a:solidFill>
                <a:srgbClr val="313131"/>
              </a:solidFill>
            </a:endParaRPr>
          </a:p>
          <a:p>
            <a:pPr marL="457200" lvl="0" indent="-304800" algn="l" rtl="0">
              <a:lnSpc>
                <a:spcPct val="140000"/>
              </a:lnSpc>
              <a:spcBef>
                <a:spcPts val="0"/>
              </a:spcBef>
              <a:spcAft>
                <a:spcPts val="0"/>
              </a:spcAft>
              <a:buClr>
                <a:srgbClr val="313131"/>
              </a:buClr>
              <a:buSzPts val="1200"/>
              <a:buAutoNum type="arabicPeriod"/>
            </a:pPr>
            <a:r>
              <a:rPr lang="en" sz="1200" b="1">
                <a:solidFill>
                  <a:srgbClr val="313131"/>
                </a:solidFill>
              </a:rPr>
              <a:t>Smart Features</a:t>
            </a:r>
            <a:r>
              <a:rPr lang="en" sz="1200">
                <a:solidFill>
                  <a:srgbClr val="313131"/>
                </a:solidFill>
              </a:rPr>
              <a:t>. This simply means that the device must have sensors or hardware that enable it to collect specific data based on events (like smoke in the air or a light being switched on or a key being turned). There is an implication that the device should be able to do this without user interaction so it has an “embedded intelligence.”</a:t>
            </a:r>
            <a:endParaRPr sz="1200">
              <a:solidFill>
                <a:srgbClr val="313131"/>
              </a:solidFill>
            </a:endParaRPr>
          </a:p>
          <a:p>
            <a:pPr marL="457200" lvl="0" indent="-304800" algn="l" rtl="0">
              <a:lnSpc>
                <a:spcPct val="140000"/>
              </a:lnSpc>
              <a:spcBef>
                <a:spcPts val="0"/>
              </a:spcBef>
              <a:spcAft>
                <a:spcPts val="0"/>
              </a:spcAft>
              <a:buClr>
                <a:srgbClr val="313131"/>
              </a:buClr>
              <a:buSzPts val="1200"/>
              <a:buAutoNum type="arabicPeriod"/>
            </a:pPr>
            <a:r>
              <a:rPr lang="en" sz="1200" b="1">
                <a:solidFill>
                  <a:srgbClr val="313131"/>
                </a:solidFill>
              </a:rPr>
              <a:t>Communication Capabilities</a:t>
            </a:r>
            <a:r>
              <a:rPr lang="en" sz="1200">
                <a:solidFill>
                  <a:srgbClr val="313131"/>
                </a:solidFill>
              </a:rPr>
              <a:t>. The device should have the capability to communicate not only with cloud-based services but with other devices.</a:t>
            </a:r>
            <a:endParaRPr sz="1200">
              <a:solidFill>
                <a:srgbClr val="313131"/>
              </a:solidFill>
            </a:endParaRPr>
          </a:p>
          <a:p>
            <a:pPr marL="457200" lvl="0" indent="-304800" algn="l" rtl="0">
              <a:lnSpc>
                <a:spcPct val="140000"/>
              </a:lnSpc>
              <a:spcBef>
                <a:spcPts val="0"/>
              </a:spcBef>
              <a:spcAft>
                <a:spcPts val="0"/>
              </a:spcAft>
              <a:buClr>
                <a:srgbClr val="313131"/>
              </a:buClr>
              <a:buSzPts val="1200"/>
              <a:buAutoNum type="arabicPeriod"/>
            </a:pPr>
            <a:r>
              <a:rPr lang="en" sz="1200" b="1">
                <a:solidFill>
                  <a:srgbClr val="313131"/>
                </a:solidFill>
              </a:rPr>
              <a:t>Configurable</a:t>
            </a:r>
            <a:r>
              <a:rPr lang="en" sz="1200">
                <a:solidFill>
                  <a:srgbClr val="313131"/>
                </a:solidFill>
              </a:rPr>
              <a:t>. The device should be remotely configurable or have the ability to self-adjust its configuration based on changes in the ecosystem. This includes the ability to automatically install updates, modify sensor receptivity, repair problems, and modify energy consumption among others.</a:t>
            </a:r>
            <a:endParaRPr sz="1200">
              <a:solidFill>
                <a:srgbClr val="313131"/>
              </a:solidFill>
            </a:endParaRPr>
          </a:p>
          <a:p>
            <a:pPr marL="457200" lvl="0" indent="-304800" algn="l" rtl="0">
              <a:lnSpc>
                <a:spcPct val="140000"/>
              </a:lnSpc>
              <a:spcBef>
                <a:spcPts val="0"/>
              </a:spcBef>
              <a:spcAft>
                <a:spcPts val="0"/>
              </a:spcAft>
              <a:buClr>
                <a:srgbClr val="313131"/>
              </a:buClr>
              <a:buSzPts val="1200"/>
              <a:buAutoNum type="arabicPeriod"/>
            </a:pPr>
            <a:r>
              <a:rPr lang="en" sz="1200" b="1">
                <a:solidFill>
                  <a:srgbClr val="313131"/>
                </a:solidFill>
              </a:rPr>
              <a:t>Programmable</a:t>
            </a:r>
            <a:r>
              <a:rPr lang="en" sz="1200">
                <a:solidFill>
                  <a:srgbClr val="313131"/>
                </a:solidFill>
              </a:rPr>
              <a:t>. Like connectivity to the Internet, this should be a basic function of any connected device but certainly is true of IoT devices. The main idea here is that the function of the device should be able to be modified without having to make changes to its hardware. This may mean that a device has a number of sensors that could be activated or deactivated by software or, if a single-purpose device, the features should be able to be modified by software to accomplish a different task (for example, a thermostat that can deliver outside temperature readings from a service vs. taking the internal temperature readings from a sensor).</a:t>
            </a:r>
            <a:endParaRPr sz="1200">
              <a:solidFill>
                <a:srgbClr val="313131"/>
              </a:solidFill>
            </a:endParaRPr>
          </a:p>
          <a:p>
            <a:pPr marL="0" lvl="0" indent="0" algn="l" rtl="0">
              <a:lnSpc>
                <a:spcPct val="115000"/>
              </a:lnSpc>
              <a:spcBef>
                <a:spcPts val="3100"/>
              </a:spcBef>
              <a:spcAft>
                <a:spcPts val="0"/>
              </a:spcAft>
              <a:buClr>
                <a:schemeClr val="dk1"/>
              </a:buClr>
              <a:buSzPts val="1100"/>
              <a:buFont typeface="Arial"/>
              <a:buNone/>
            </a:pPr>
            <a:r>
              <a:rPr lang="en" sz="1200">
                <a:solidFill>
                  <a:srgbClr val="313131"/>
                </a:solidFill>
              </a:rPr>
              <a:t>These probably wouldn't be considered “core” features but here are other properties to consider when defining a device as an "IoT device."</a:t>
            </a:r>
            <a:endParaRPr sz="1200">
              <a:solidFill>
                <a:srgbClr val="313131"/>
              </a:solidFill>
            </a:endParaRPr>
          </a:p>
          <a:p>
            <a:pPr marL="457200" lvl="0" indent="-304800" algn="l" rtl="0">
              <a:lnSpc>
                <a:spcPct val="140000"/>
              </a:lnSpc>
              <a:spcBef>
                <a:spcPts val="2300"/>
              </a:spcBef>
              <a:spcAft>
                <a:spcPts val="0"/>
              </a:spcAft>
              <a:buClr>
                <a:srgbClr val="313131"/>
              </a:buClr>
              <a:buSzPts val="1200"/>
              <a:buChar char="●"/>
            </a:pPr>
            <a:r>
              <a:rPr lang="en" sz="1200" b="1">
                <a:solidFill>
                  <a:srgbClr val="313131"/>
                </a:solidFill>
              </a:rPr>
              <a:t>Replaceable</a:t>
            </a:r>
            <a:r>
              <a:rPr lang="en" sz="1200">
                <a:solidFill>
                  <a:srgbClr val="313131"/>
                </a:solidFill>
              </a:rPr>
              <a:t>. In many scenarios, when an IoT device fails (for example, a sensor on an airplane engine or wind turbine), the device should be able to be replaced and it's entire firmware and software settings loaded onto the device quickly and easily. This could mean that every programmable feature of the device should be able to be stored in the cloud and downloaded to a replacement device.</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b="1">
                <a:solidFill>
                  <a:srgbClr val="313131"/>
                </a:solidFill>
              </a:rPr>
              <a:t>Environmentally Flexible</a:t>
            </a:r>
            <a:r>
              <a:rPr lang="en" sz="1200">
                <a:solidFill>
                  <a:srgbClr val="313131"/>
                </a:solidFill>
              </a:rPr>
              <a:t>. Depending on the scenario, the device should be able to maintain power, collect and store data, and smartly upload stored data in the event of a power outage, and/or loss of Internet connectivity.</a:t>
            </a:r>
            <a:endParaRPr sz="1200">
              <a:solidFill>
                <a:srgbClr val="313131"/>
              </a:solidFill>
            </a:endParaRPr>
          </a:p>
          <a:p>
            <a:pPr marL="0" lvl="0" indent="0" algn="l" rtl="0">
              <a:lnSpc>
                <a:spcPct val="140000"/>
              </a:lnSpc>
              <a:spcBef>
                <a:spcPts val="3100"/>
              </a:spcBef>
              <a:spcAft>
                <a:spcPts val="0"/>
              </a:spcAft>
              <a:buSzPts val="1100"/>
              <a:buNone/>
            </a:pPr>
            <a:r>
              <a:rPr lang="en" u="sng">
                <a:solidFill>
                  <a:schemeClr val="hlink"/>
                </a:solidFill>
                <a:hlinkClick r:id="rId3"/>
              </a:rPr>
              <a:t>https://iot.ieee.org/images/files/pdf/IEEE_IoT_Towards_Definition_Internet_of_Things_Revision1_27MAY15.pdf</a:t>
            </a:r>
            <a:endParaRPr sz="1200">
              <a:solidFill>
                <a:srgbClr val="313131"/>
              </a:solidFill>
            </a:endParaRPr>
          </a:p>
          <a:p>
            <a:pPr marL="0" lvl="0" indent="0" algn="l" rtl="0">
              <a:lnSpc>
                <a:spcPct val="140000"/>
              </a:lnSpc>
              <a:spcBef>
                <a:spcPts val="3100"/>
              </a:spcBef>
              <a:spcAft>
                <a:spcPts val="0"/>
              </a:spcAft>
              <a:buSzPts val="1100"/>
              <a:buNone/>
            </a:pPr>
            <a:endParaRPr sz="1200">
              <a:solidFill>
                <a:srgbClr val="313131"/>
              </a:solidFill>
            </a:endParaRPr>
          </a:p>
          <a:p>
            <a:pPr marL="0" lvl="0" indent="0" algn="l" rtl="0">
              <a:lnSpc>
                <a:spcPct val="100000"/>
              </a:lnSpc>
              <a:spcBef>
                <a:spcPts val="310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200">
                <a:solidFill>
                  <a:srgbClr val="313131"/>
                </a:solidFill>
              </a:rPr>
              <a:t>While IoT in the consumer space is still fairly nascent, there regularly are new examples of the technology being used to improve customer experiences and expand product features. Here are a few scenarios (some with which you may already be familar):</a:t>
            </a:r>
            <a:endParaRPr sz="1200">
              <a:solidFill>
                <a:srgbClr val="313131"/>
              </a:solidFill>
            </a:endParaRPr>
          </a:p>
          <a:p>
            <a:pPr marL="457200" lvl="0" indent="-304800" algn="l" rtl="0">
              <a:lnSpc>
                <a:spcPct val="140000"/>
              </a:lnSpc>
              <a:spcBef>
                <a:spcPts val="2300"/>
              </a:spcBef>
              <a:spcAft>
                <a:spcPts val="0"/>
              </a:spcAft>
              <a:buClr>
                <a:srgbClr val="313131"/>
              </a:buClr>
              <a:buSzPts val="1200"/>
              <a:buChar char="●"/>
            </a:pPr>
            <a:r>
              <a:rPr lang="en" sz="1200" b="1">
                <a:solidFill>
                  <a:srgbClr val="313131"/>
                </a:solidFill>
              </a:rPr>
              <a:t>Connected Refrigerators</a:t>
            </a:r>
            <a:r>
              <a:rPr lang="en" sz="1200">
                <a:solidFill>
                  <a:srgbClr val="313131"/>
                </a:solidFill>
              </a:rPr>
              <a:t>. The </a:t>
            </a:r>
            <a:r>
              <a:rPr lang="en" sz="1200" u="sng">
                <a:solidFill>
                  <a:srgbClr val="0075B4"/>
                </a:solidFill>
                <a:hlinkClick r:id="rId3">
                  <a:extLst>
                    <a:ext uri="{A12FA001-AC4F-418D-AE19-62706E023703}">
                      <ahyp:hlinkClr xmlns:ahyp="http://schemas.microsoft.com/office/drawing/2018/hyperlinkcolor" val="tx"/>
                    </a:ext>
                  </a:extLst>
                </a:hlinkClick>
              </a:rPr>
              <a:t>Samsung “Family Hub”</a:t>
            </a:r>
            <a:r>
              <a:rPr lang="en" sz="1200">
                <a:solidFill>
                  <a:srgbClr val="313131"/>
                </a:solidFill>
              </a:rPr>
              <a:t> line of refrigerators includes a large, touch screen that enables customers to more easily track their food inventory through the use of interior, web-enabled cameras, an easy-to-use shopping list, calendaring and TV mirroring features. While the element of data collection and analysis isn't central to this IoT solution, the refrigerator is an early look at the potential for connected appliances.</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b="1">
                <a:solidFill>
                  <a:srgbClr val="313131"/>
                </a:solidFill>
              </a:rPr>
              <a:t>Connected Doorbells and Cameras</a:t>
            </a:r>
            <a:r>
              <a:rPr lang="en" sz="1200">
                <a:solidFill>
                  <a:srgbClr val="313131"/>
                </a:solidFill>
              </a:rPr>
              <a:t>. Many companies have gotten into the consumer doorbell and camera business. The </a:t>
            </a:r>
            <a:r>
              <a:rPr lang="en" sz="1200" u="sng">
                <a:solidFill>
                  <a:srgbClr val="0075B4"/>
                </a:solidFill>
                <a:hlinkClick r:id="rId4">
                  <a:extLst>
                    <a:ext uri="{A12FA001-AC4F-418D-AE19-62706E023703}">
                      <ahyp:hlinkClr xmlns:ahyp="http://schemas.microsoft.com/office/drawing/2018/hyperlinkcolor" val="tx"/>
                    </a:ext>
                  </a:extLst>
                </a:hlinkClick>
              </a:rPr>
              <a:t>Ring</a:t>
            </a:r>
            <a:r>
              <a:rPr lang="en" sz="1200">
                <a:solidFill>
                  <a:srgbClr val="313131"/>
                </a:solidFill>
              </a:rPr>
              <a:t> system and Google's </a:t>
            </a:r>
            <a:r>
              <a:rPr lang="en" sz="1200" u="sng">
                <a:solidFill>
                  <a:srgbClr val="0075B4"/>
                </a:solidFill>
                <a:hlinkClick r:id="rId5">
                  <a:extLst>
                    <a:ext uri="{A12FA001-AC4F-418D-AE19-62706E023703}">
                      <ahyp:hlinkClr xmlns:ahyp="http://schemas.microsoft.com/office/drawing/2018/hyperlinkcolor" val="tx"/>
                    </a:ext>
                  </a:extLst>
                </a:hlinkClick>
              </a:rPr>
              <a:t>Nest Hello</a:t>
            </a:r>
            <a:r>
              <a:rPr lang="en" sz="1200">
                <a:solidFill>
                  <a:srgbClr val="313131"/>
                </a:solidFill>
              </a:rPr>
              <a:t> device are examples. These doorbells record and store video and enable two-way voice and one-way video calling for people at the door. The Nest device will do facial recognition and use AI to determine which type of object it detects (car, person, animal).</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b="1">
                <a:solidFill>
                  <a:srgbClr val="313131"/>
                </a:solidFill>
              </a:rPr>
              <a:t>Connected Thermostats</a:t>
            </a:r>
            <a:r>
              <a:rPr lang="en" sz="1200">
                <a:solidFill>
                  <a:srgbClr val="313131"/>
                </a:solidFill>
              </a:rPr>
              <a:t>. As we mentioned earlier, the connected thermostat is probably the most widely-used example of an IoT consumer device most likely because it was one of the first connected devices to check all the boxes in terms of using an IoT architecture. The most famous device is the </a:t>
            </a:r>
            <a:r>
              <a:rPr lang="en" sz="1200" u="sng">
                <a:solidFill>
                  <a:srgbClr val="0075B4"/>
                </a:solidFill>
                <a:hlinkClick r:id="rId6">
                  <a:extLst>
                    <a:ext uri="{A12FA001-AC4F-418D-AE19-62706E023703}">
                      <ahyp:hlinkClr xmlns:ahyp="http://schemas.microsoft.com/office/drawing/2018/hyperlinkcolor" val="tx"/>
                    </a:ext>
                  </a:extLst>
                </a:hlinkClick>
              </a:rPr>
              <a:t>Nest Thermostat</a:t>
            </a:r>
            <a:r>
              <a:rPr lang="en" sz="1200">
                <a:solidFill>
                  <a:srgbClr val="313131"/>
                </a:solidFill>
              </a:rPr>
              <a:t> but there are others. Microsoft recently released its </a:t>
            </a:r>
            <a:r>
              <a:rPr lang="en" sz="1200" u="sng">
                <a:solidFill>
                  <a:srgbClr val="0075B4"/>
                </a:solidFill>
                <a:hlinkClick r:id="rId7">
                  <a:extLst>
                    <a:ext uri="{A12FA001-AC4F-418D-AE19-62706E023703}">
                      <ahyp:hlinkClr xmlns:ahyp="http://schemas.microsoft.com/office/drawing/2018/hyperlinkcolor" val="tx"/>
                    </a:ext>
                  </a:extLst>
                </a:hlinkClick>
              </a:rPr>
              <a:t>GLAS</a:t>
            </a:r>
            <a:r>
              <a:rPr lang="en" sz="1200">
                <a:solidFill>
                  <a:srgbClr val="313131"/>
                </a:solidFill>
              </a:rPr>
              <a:t> thermostat in partnership with Johnson Controls and Honeywell has a line of </a:t>
            </a:r>
            <a:r>
              <a:rPr lang="en" sz="1200" u="sng">
                <a:solidFill>
                  <a:srgbClr val="0075B4"/>
                </a:solidFill>
                <a:hlinkClick r:id="rId8">
                  <a:extLst>
                    <a:ext uri="{A12FA001-AC4F-418D-AE19-62706E023703}">
                      <ahyp:hlinkClr xmlns:ahyp="http://schemas.microsoft.com/office/drawing/2018/hyperlinkcolor" val="tx"/>
                    </a:ext>
                  </a:extLst>
                </a:hlinkClick>
              </a:rPr>
              <a:t>connected thermostats</a:t>
            </a:r>
            <a:r>
              <a:rPr lang="en" sz="1200">
                <a:solidFill>
                  <a:srgbClr val="313131"/>
                </a:solidFill>
              </a:rPr>
              <a:t>. These devices enable customers to view and control their indoor temperature anywhere using a mobile device and an internet connection, set a heating and cooling schedule, view historical data on their home's temperature and energy consumption, and even get alerts when their heater's filter needs to be changed.</a:t>
            </a:r>
            <a:endParaRPr sz="1200">
              <a:solidFill>
                <a:srgbClr val="313131"/>
              </a:solidFill>
            </a:endParaRPr>
          </a:p>
          <a:p>
            <a:pPr marL="0" lvl="0" indent="0" algn="l" rtl="0">
              <a:lnSpc>
                <a:spcPct val="140000"/>
              </a:lnSpc>
              <a:spcBef>
                <a:spcPts val="3100"/>
              </a:spcBef>
              <a:spcAft>
                <a:spcPts val="3100"/>
              </a:spcAft>
              <a:buSzPts val="1100"/>
              <a:buNone/>
            </a:pPr>
            <a:r>
              <a:rPr lang="en" sz="1200">
                <a:solidFill>
                  <a:srgbClr val="313131"/>
                </a:solidFill>
                <a:highlight>
                  <a:srgbClr val="FFFFFF"/>
                </a:highlight>
              </a:rPr>
              <a:t>There are many other connected devices coming to market, that range from practical to weird. But the possibilities are nearly endless. Consumers are moving from a mindset of experimentation to anticipation that will soon evolve into expectation as connected devices enable customers to do more.</a:t>
            </a:r>
            <a:endParaRPr sz="1200">
              <a:solidFill>
                <a:srgbClr val="31313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200">
                <a:solidFill>
                  <a:srgbClr val="313131"/>
                </a:solidFill>
              </a:rPr>
              <a:t>Business goals for IoT focus on improvement in one or more of the following areas:</a:t>
            </a:r>
            <a:endParaRPr sz="1200">
              <a:solidFill>
                <a:srgbClr val="313131"/>
              </a:solidFill>
            </a:endParaRPr>
          </a:p>
          <a:p>
            <a:pPr marL="457200" lvl="0" indent="-304800" algn="l" rtl="0">
              <a:lnSpc>
                <a:spcPct val="140000"/>
              </a:lnSpc>
              <a:spcBef>
                <a:spcPts val="2300"/>
              </a:spcBef>
              <a:spcAft>
                <a:spcPts val="0"/>
              </a:spcAft>
              <a:buClr>
                <a:srgbClr val="313131"/>
              </a:buClr>
              <a:buSzPts val="1200"/>
              <a:buChar char="●"/>
            </a:pPr>
            <a:r>
              <a:rPr lang="en" sz="1200">
                <a:solidFill>
                  <a:srgbClr val="313131"/>
                </a:solidFill>
              </a:rPr>
              <a:t>Product Quality and Extended Product Lifetime</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Service Reliability and Uptime</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Operating Efficiency</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Workforce safety</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Governmental compliance</a:t>
            </a:r>
            <a:endParaRPr sz="1200">
              <a:solidFill>
                <a:srgbClr val="313131"/>
              </a:solidFill>
            </a:endParaRPr>
          </a:p>
          <a:p>
            <a:pPr marL="0" lvl="0" indent="0" algn="l" rtl="0">
              <a:lnSpc>
                <a:spcPct val="100000"/>
              </a:lnSpc>
              <a:spcBef>
                <a:spcPts val="310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700" b="1">
                <a:solidFill>
                  <a:srgbClr val="474747"/>
                </a:solidFill>
              </a:rPr>
              <a:t>IoT Business Scenarios</a:t>
            </a:r>
            <a:endParaRPr sz="1700" b="1">
              <a:solidFill>
                <a:srgbClr val="474747"/>
              </a:solidFill>
            </a:endParaRPr>
          </a:p>
          <a:p>
            <a:pPr marL="0" lvl="0" indent="0" algn="l" rtl="0">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marL="0" lvl="0" indent="0" algn="l" rtl="0">
              <a:lnSpc>
                <a:spcPct val="140000"/>
              </a:lnSpc>
              <a:spcBef>
                <a:spcPts val="2300"/>
              </a:spcBef>
              <a:spcAft>
                <a:spcPts val="0"/>
              </a:spcAft>
              <a:buClr>
                <a:schemeClr val="dk1"/>
              </a:buClr>
              <a:buSzPts val="1100"/>
              <a:buFont typeface="Arial"/>
              <a:buNone/>
            </a:pPr>
            <a:r>
              <a:rPr lang="en" sz="1200">
                <a:solidFill>
                  <a:srgbClr val="313131"/>
                </a:solidFill>
              </a:rPr>
              <a:t>In this lesson, you will explore the ways that different businesses/industries (often referred to as “verticals” by industry experts to denote the depth of a solution rather than it's breadth) implement IoT solutions. Each vertical has their own specific needs and problems that must be addressed, so the IoT implementation within a vertical is often customized in some manner to address their requirements. Of course, there is a significant overlap between verticals, it's important to think through the needs of the industry for which you are creating an IoT solution.</a:t>
            </a:r>
            <a:endParaRPr sz="1200">
              <a:solidFill>
                <a:srgbClr val="313131"/>
              </a:solidFill>
            </a:endParaRPr>
          </a:p>
          <a:p>
            <a:pPr marL="0" lvl="0" indent="0" algn="l" rtl="0">
              <a:lnSpc>
                <a:spcPct val="140000"/>
              </a:lnSpc>
              <a:spcBef>
                <a:spcPts val="1700"/>
              </a:spcBef>
              <a:spcAft>
                <a:spcPts val="0"/>
              </a:spcAft>
              <a:buClr>
                <a:schemeClr val="dk1"/>
              </a:buClr>
              <a:buSzPts val="1100"/>
              <a:buFont typeface="Arial"/>
              <a:buNone/>
            </a:pPr>
            <a:r>
              <a:rPr lang="en" sz="1200">
                <a:solidFill>
                  <a:srgbClr val="313131"/>
                </a:solidFill>
              </a:rPr>
              <a:t>As you might imagine, IoT can be implemented in both small and large businesses, and in nearly any type of business as well. Some of the industry verticals that have a high adoption rate are listed below. We won't be exploring all of theses verticals during this course, but we have selected a few that demonstrate the different approaches that may be applied by businesses within a vertical during the design and implementation of an IoT solution.</a:t>
            </a:r>
            <a:endParaRPr sz="1200">
              <a:solidFill>
                <a:srgbClr val="313131"/>
              </a:solidFill>
            </a:endParaRPr>
          </a:p>
          <a:p>
            <a:pPr marL="457200" lvl="0" indent="-304800" algn="l" rtl="0">
              <a:lnSpc>
                <a:spcPct val="140000"/>
              </a:lnSpc>
              <a:spcBef>
                <a:spcPts val="2400"/>
              </a:spcBef>
              <a:spcAft>
                <a:spcPts val="0"/>
              </a:spcAft>
              <a:buClr>
                <a:srgbClr val="313131"/>
              </a:buClr>
              <a:buSzPts val="1200"/>
              <a:buChar char="●"/>
            </a:pPr>
            <a:r>
              <a:rPr lang="en" sz="1200">
                <a:solidFill>
                  <a:srgbClr val="313131"/>
                </a:solidFill>
              </a:rPr>
              <a:t>Manufacturing</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Smart City</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Smart Building</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Healthcare</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Energy</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Transportation and Smart Vehicles</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Logistics and Inventory Management</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Retail</a:t>
            </a:r>
            <a:endParaRPr sz="1200">
              <a:solidFill>
                <a:srgbClr val="313131"/>
              </a:solidFill>
            </a:endParaRPr>
          </a:p>
          <a:p>
            <a:pPr marL="457200" lvl="0" indent="-304800" algn="l" rtl="0">
              <a:lnSpc>
                <a:spcPct val="140000"/>
              </a:lnSpc>
              <a:spcBef>
                <a:spcPts val="0"/>
              </a:spcBef>
              <a:spcAft>
                <a:spcPts val="0"/>
              </a:spcAft>
              <a:buClr>
                <a:srgbClr val="313131"/>
              </a:buClr>
              <a:buSzPts val="1200"/>
              <a:buChar char="●"/>
            </a:pPr>
            <a:r>
              <a:rPr lang="en" sz="1200">
                <a:solidFill>
                  <a:srgbClr val="313131"/>
                </a:solidFill>
              </a:rPr>
              <a:t>Agriculture</a:t>
            </a:r>
            <a:endParaRPr sz="1200">
              <a:solidFill>
                <a:srgbClr val="313131"/>
              </a:solidFill>
            </a:endParaRPr>
          </a:p>
          <a:p>
            <a:pPr marL="0" lvl="0" indent="0" algn="l" rtl="0">
              <a:lnSpc>
                <a:spcPct val="100000"/>
              </a:lnSpc>
              <a:spcBef>
                <a:spcPts val="320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https://en.wikipedia.org/wiki/Edge_computing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https://easternpeak.com/blog/the-impact-of-edge-computing-on-iot-the-main-benefits-and-real-life-use-cases/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8333"/>
              </a:lnSpc>
              <a:spcBef>
                <a:spcPts val="3100"/>
              </a:spcBef>
              <a:spcAft>
                <a:spcPts val="0"/>
              </a:spcAft>
              <a:buClr>
                <a:schemeClr val="dk1"/>
              </a:buClr>
              <a:buSzPts val="1100"/>
              <a:buFont typeface="Arial"/>
              <a:buNone/>
            </a:pPr>
            <a:r>
              <a:rPr lang="en" sz="1800" b="1">
                <a:solidFill>
                  <a:srgbClr val="1CB564"/>
                </a:solidFill>
              </a:rPr>
              <a:t>The benefits for edge computing in IoT</a:t>
            </a:r>
            <a:endParaRPr sz="1800" b="1">
              <a:solidFill>
                <a:srgbClr val="1CB564"/>
              </a:solidFill>
            </a:endParaRPr>
          </a:p>
          <a:p>
            <a:pPr marL="0" lvl="0" indent="0" algn="l" rtl="0">
              <a:lnSpc>
                <a:spcPct val="177777"/>
              </a:lnSpc>
              <a:spcBef>
                <a:spcPts val="1900"/>
              </a:spcBef>
              <a:spcAft>
                <a:spcPts val="0"/>
              </a:spcAft>
              <a:buClr>
                <a:schemeClr val="dk1"/>
              </a:buClr>
              <a:buSzPts val="1100"/>
              <a:buFont typeface="Arial"/>
              <a:buNone/>
            </a:pPr>
            <a:r>
              <a:rPr lang="en" sz="1350">
                <a:solidFill>
                  <a:srgbClr val="39485B"/>
                </a:solidFill>
              </a:rPr>
              <a:t>As you can see, the main purpose of edge computing is to decentralize data handling. This leads to a number of advantages over the traditional cloud.</a:t>
            </a:r>
            <a:endParaRPr sz="1350">
              <a:solidFill>
                <a:srgbClr val="39485B"/>
              </a:solidFill>
            </a:endParaRPr>
          </a:p>
          <a:p>
            <a:pPr marL="0" lvl="0" indent="0" algn="l" rtl="0">
              <a:lnSpc>
                <a:spcPct val="177777"/>
              </a:lnSpc>
              <a:spcBef>
                <a:spcPts val="2300"/>
              </a:spcBef>
              <a:spcAft>
                <a:spcPts val="0"/>
              </a:spcAft>
              <a:buClr>
                <a:schemeClr val="dk1"/>
              </a:buClr>
              <a:buSzPts val="1100"/>
              <a:buFont typeface="Arial"/>
              <a:buNone/>
            </a:pPr>
            <a:r>
              <a:rPr lang="en" sz="1350">
                <a:solidFill>
                  <a:srgbClr val="39485B"/>
                </a:solidFill>
              </a:rPr>
              <a:t>Namely, there are 5 main advantages of edge computing for IoT:</a:t>
            </a:r>
            <a:endParaRPr sz="1350">
              <a:solidFill>
                <a:srgbClr val="39485B"/>
              </a:solidFill>
            </a:endParaRPr>
          </a:p>
          <a:p>
            <a:pPr marL="0" lvl="0" indent="0" algn="l" rtl="0">
              <a:lnSpc>
                <a:spcPct val="115000"/>
              </a:lnSpc>
              <a:spcBef>
                <a:spcPts val="2300"/>
              </a:spcBef>
              <a:spcAft>
                <a:spcPts val="0"/>
              </a:spcAft>
              <a:buClr>
                <a:schemeClr val="dk1"/>
              </a:buClr>
              <a:buSzPts val="1100"/>
              <a:buFont typeface="Arial"/>
              <a:buNone/>
            </a:pPr>
            <a:r>
              <a:rPr lang="en" sz="1300" b="1">
                <a:solidFill>
                  <a:srgbClr val="39485B"/>
                </a:solidFill>
              </a:rPr>
              <a:t>1.Increased data security</a:t>
            </a:r>
            <a:endParaRPr sz="1300" b="1">
              <a:solidFill>
                <a:srgbClr val="39485B"/>
              </a:solidFill>
            </a:endParaRPr>
          </a:p>
          <a:p>
            <a:pPr marL="0" lvl="0" indent="0" algn="l" rtl="0">
              <a:lnSpc>
                <a:spcPct val="177777"/>
              </a:lnSpc>
              <a:spcBef>
                <a:spcPts val="400"/>
              </a:spcBef>
              <a:spcAft>
                <a:spcPts val="0"/>
              </a:spcAft>
              <a:buClr>
                <a:schemeClr val="dk1"/>
              </a:buClr>
              <a:buSzPts val="1100"/>
              <a:buFont typeface="Arial"/>
              <a:buNone/>
            </a:pPr>
            <a:r>
              <a:rPr lang="en" sz="1350">
                <a:solidFill>
                  <a:srgbClr val="39485B"/>
                </a:solidFill>
              </a:rPr>
              <a:t>While IoT solutions represent a perfect target for cyber attacks, edge computing can help you secure your networks and improve overall data privacy.</a:t>
            </a:r>
            <a:endParaRPr sz="1350">
              <a:solidFill>
                <a:srgbClr val="39485B"/>
              </a:solidFill>
            </a:endParaRPr>
          </a:p>
          <a:p>
            <a:pPr marL="0" lvl="0" indent="0" algn="l" rtl="0">
              <a:lnSpc>
                <a:spcPct val="177777"/>
              </a:lnSpc>
              <a:spcBef>
                <a:spcPts val="2300"/>
              </a:spcBef>
              <a:spcAft>
                <a:spcPts val="0"/>
              </a:spcAft>
              <a:buClr>
                <a:schemeClr val="dk1"/>
              </a:buClr>
              <a:buSzPts val="1100"/>
              <a:buFont typeface="Arial"/>
              <a:buNone/>
            </a:pPr>
            <a:r>
              <a:rPr lang="en" sz="1350">
                <a:solidFill>
                  <a:srgbClr val="39485B"/>
                </a:solidFill>
              </a:rPr>
              <a:t>Because the data is decentralized, distributed among the devices where it is produced, it’s difficult to take down the whole network or compromise all of the data with a single attack.</a:t>
            </a:r>
            <a:endParaRPr sz="1350">
              <a:solidFill>
                <a:srgbClr val="39485B"/>
              </a:solidFill>
            </a:endParaRPr>
          </a:p>
          <a:p>
            <a:pPr marL="0" lvl="0" indent="0" algn="l" rtl="0">
              <a:lnSpc>
                <a:spcPct val="177777"/>
              </a:lnSpc>
              <a:spcBef>
                <a:spcPts val="2300"/>
              </a:spcBef>
              <a:spcAft>
                <a:spcPts val="0"/>
              </a:spcAft>
              <a:buClr>
                <a:schemeClr val="dk1"/>
              </a:buClr>
              <a:buSzPts val="1100"/>
              <a:buFont typeface="Arial"/>
              <a:buNone/>
            </a:pPr>
            <a:r>
              <a:rPr lang="en" sz="1350">
                <a:solidFill>
                  <a:srgbClr val="39485B"/>
                </a:solidFill>
              </a:rPr>
              <a:t>This approach is also preferred in terms of GDPR compliance: the less sensitive information is sent through your network and stored in your cloud, the better.</a:t>
            </a:r>
            <a:endParaRPr sz="1350">
              <a:solidFill>
                <a:srgbClr val="39485B"/>
              </a:solidFill>
            </a:endParaRPr>
          </a:p>
          <a:p>
            <a:pPr marL="0" lvl="0" indent="0" algn="l" rtl="0">
              <a:lnSpc>
                <a:spcPct val="115000"/>
              </a:lnSpc>
              <a:spcBef>
                <a:spcPts val="2300"/>
              </a:spcBef>
              <a:spcAft>
                <a:spcPts val="0"/>
              </a:spcAft>
              <a:buClr>
                <a:schemeClr val="dk1"/>
              </a:buClr>
              <a:buSzPts val="1100"/>
              <a:buFont typeface="Arial"/>
              <a:buNone/>
            </a:pPr>
            <a:r>
              <a:rPr lang="en" sz="1300" b="1">
                <a:solidFill>
                  <a:srgbClr val="39485B"/>
                </a:solidFill>
              </a:rPr>
              <a:t>2. Better app performance</a:t>
            </a:r>
            <a:endParaRPr sz="1300" b="1">
              <a:solidFill>
                <a:srgbClr val="39485B"/>
              </a:solidFill>
            </a:endParaRPr>
          </a:p>
          <a:p>
            <a:pPr marL="0" lvl="0" indent="0" algn="l" rtl="0">
              <a:lnSpc>
                <a:spcPct val="177777"/>
              </a:lnSpc>
              <a:spcBef>
                <a:spcPts val="400"/>
              </a:spcBef>
              <a:spcAft>
                <a:spcPts val="0"/>
              </a:spcAft>
              <a:buClr>
                <a:schemeClr val="dk1"/>
              </a:buClr>
              <a:buSzPts val="1100"/>
              <a:buFont typeface="Arial"/>
              <a:buNone/>
            </a:pPr>
            <a:r>
              <a:rPr lang="en" sz="1350">
                <a:solidFill>
                  <a:srgbClr val="39485B"/>
                </a:solidFill>
              </a:rPr>
              <a:t>As mentioned above, it takes some time for the data travel back and forth between the device and the data center.</a:t>
            </a:r>
            <a:endParaRPr sz="1350">
              <a:solidFill>
                <a:srgbClr val="39485B"/>
              </a:solidFill>
            </a:endParaRPr>
          </a:p>
          <a:p>
            <a:pPr marL="0" lvl="0" indent="0" algn="l" rtl="0">
              <a:lnSpc>
                <a:spcPct val="177777"/>
              </a:lnSpc>
              <a:spcBef>
                <a:spcPts val="2300"/>
              </a:spcBef>
              <a:spcAft>
                <a:spcPts val="0"/>
              </a:spcAft>
              <a:buClr>
                <a:schemeClr val="dk1"/>
              </a:buClr>
              <a:buSzPts val="1100"/>
              <a:buFont typeface="Arial"/>
              <a:buNone/>
            </a:pPr>
            <a:r>
              <a:rPr lang="en" sz="1350">
                <a:solidFill>
                  <a:srgbClr val="39485B"/>
                </a:solidFill>
              </a:rPr>
              <a:t>By storing and processing the data close to its source, you reduce the lag time and improve the overall app performance. As a result, you can analyze the data in real-time, without delays.</a:t>
            </a:r>
            <a:endParaRPr sz="1350">
              <a:solidFill>
                <a:srgbClr val="39485B"/>
              </a:solidFill>
            </a:endParaRPr>
          </a:p>
          <a:p>
            <a:pPr marL="0" lvl="0" indent="0" algn="l" rtl="0">
              <a:lnSpc>
                <a:spcPct val="115000"/>
              </a:lnSpc>
              <a:spcBef>
                <a:spcPts val="2300"/>
              </a:spcBef>
              <a:spcAft>
                <a:spcPts val="0"/>
              </a:spcAft>
              <a:buClr>
                <a:schemeClr val="dk1"/>
              </a:buClr>
              <a:buSzPts val="1100"/>
              <a:buFont typeface="Arial"/>
              <a:buNone/>
            </a:pPr>
            <a:r>
              <a:rPr lang="en" sz="1300" b="1">
                <a:solidFill>
                  <a:srgbClr val="39485B"/>
                </a:solidFill>
              </a:rPr>
              <a:t>3. Reduced operational costs</a:t>
            </a:r>
            <a:endParaRPr sz="1300" b="1">
              <a:solidFill>
                <a:srgbClr val="39485B"/>
              </a:solidFill>
            </a:endParaRPr>
          </a:p>
          <a:p>
            <a:pPr marL="0" lvl="0" indent="0" algn="l" rtl="0">
              <a:lnSpc>
                <a:spcPct val="177777"/>
              </a:lnSpc>
              <a:spcBef>
                <a:spcPts val="400"/>
              </a:spcBef>
              <a:spcAft>
                <a:spcPts val="0"/>
              </a:spcAft>
              <a:buClr>
                <a:schemeClr val="dk1"/>
              </a:buClr>
              <a:buSzPts val="1100"/>
              <a:buFont typeface="Arial"/>
              <a:buNone/>
            </a:pPr>
            <a:r>
              <a:rPr lang="en" sz="1350">
                <a:solidFill>
                  <a:srgbClr val="39485B"/>
                </a:solidFill>
              </a:rPr>
              <a:t>When you store and process most of the data “at the edge”, you don’t need an abundance of cloud storage. Plus, you can filter out the unnecessary information and backup only the relevant data.</a:t>
            </a:r>
            <a:endParaRPr sz="1350">
              <a:solidFill>
                <a:srgbClr val="39485B"/>
              </a:solidFill>
            </a:endParaRPr>
          </a:p>
          <a:p>
            <a:pPr marL="0" lvl="0" indent="0" algn="l" rtl="0">
              <a:lnSpc>
                <a:spcPct val="177777"/>
              </a:lnSpc>
              <a:spcBef>
                <a:spcPts val="2300"/>
              </a:spcBef>
              <a:spcAft>
                <a:spcPts val="0"/>
              </a:spcAft>
              <a:buClr>
                <a:schemeClr val="dk1"/>
              </a:buClr>
              <a:buSzPts val="1100"/>
              <a:buFont typeface="Arial"/>
              <a:buNone/>
            </a:pPr>
            <a:r>
              <a:rPr lang="en" sz="1350">
                <a:solidFill>
                  <a:srgbClr val="39485B"/>
                </a:solidFill>
              </a:rPr>
              <a:t>As a result, your infrastructure costs will inevitably go down.</a:t>
            </a:r>
            <a:endParaRPr sz="1350">
              <a:solidFill>
                <a:srgbClr val="39485B"/>
              </a:solidFill>
            </a:endParaRPr>
          </a:p>
          <a:p>
            <a:pPr marL="0" lvl="0" indent="0" algn="l" rtl="0">
              <a:lnSpc>
                <a:spcPct val="115000"/>
              </a:lnSpc>
              <a:spcBef>
                <a:spcPts val="2300"/>
              </a:spcBef>
              <a:spcAft>
                <a:spcPts val="0"/>
              </a:spcAft>
              <a:buClr>
                <a:schemeClr val="dk1"/>
              </a:buClr>
              <a:buSzPts val="1100"/>
              <a:buFont typeface="Arial"/>
              <a:buNone/>
            </a:pPr>
            <a:r>
              <a:rPr lang="en" sz="1300" b="1">
                <a:solidFill>
                  <a:srgbClr val="39485B"/>
                </a:solidFill>
              </a:rPr>
              <a:t>4. Improved business efficiency and reliability</a:t>
            </a:r>
            <a:endParaRPr sz="1300" b="1">
              <a:solidFill>
                <a:srgbClr val="39485B"/>
              </a:solidFill>
            </a:endParaRPr>
          </a:p>
          <a:p>
            <a:pPr marL="0" lvl="0" indent="0" algn="l" rtl="0">
              <a:lnSpc>
                <a:spcPct val="177777"/>
              </a:lnSpc>
              <a:spcBef>
                <a:spcPts val="400"/>
              </a:spcBef>
              <a:spcAft>
                <a:spcPts val="0"/>
              </a:spcAft>
              <a:buClr>
                <a:schemeClr val="dk1"/>
              </a:buClr>
              <a:buSzPts val="1100"/>
              <a:buFont typeface="Arial"/>
              <a:buNone/>
            </a:pPr>
            <a:r>
              <a:rPr lang="en" sz="1350">
                <a:solidFill>
                  <a:srgbClr val="39485B"/>
                </a:solidFill>
              </a:rPr>
              <a:t>Lower data traffic and reduced cloud storage, in turn, lead to more efficient business operations.</a:t>
            </a:r>
            <a:endParaRPr sz="1350">
              <a:solidFill>
                <a:srgbClr val="39485B"/>
              </a:solidFill>
            </a:endParaRPr>
          </a:p>
          <a:p>
            <a:pPr marL="0" lvl="0" indent="0" algn="l" rtl="0">
              <a:lnSpc>
                <a:spcPct val="177777"/>
              </a:lnSpc>
              <a:spcBef>
                <a:spcPts val="2300"/>
              </a:spcBef>
              <a:spcAft>
                <a:spcPts val="0"/>
              </a:spcAft>
              <a:buClr>
                <a:schemeClr val="dk1"/>
              </a:buClr>
              <a:buSzPts val="1100"/>
              <a:buFont typeface="Arial"/>
              <a:buNone/>
            </a:pPr>
            <a:r>
              <a:rPr lang="en" sz="1350">
                <a:solidFill>
                  <a:srgbClr val="39485B"/>
                </a:solidFill>
              </a:rPr>
              <a:t>Additionally, connection issues won’t be extremely problematic as they are for other IoT products that rely on the cloud. This is due to the fact that your devices can work autonomously, without internet connection.</a:t>
            </a:r>
            <a:endParaRPr sz="1350">
              <a:solidFill>
                <a:srgbClr val="39485B"/>
              </a:solidFill>
            </a:endParaRPr>
          </a:p>
          <a:p>
            <a:pPr marL="0" lvl="0" indent="0" algn="l" rtl="0">
              <a:lnSpc>
                <a:spcPct val="115000"/>
              </a:lnSpc>
              <a:spcBef>
                <a:spcPts val="2300"/>
              </a:spcBef>
              <a:spcAft>
                <a:spcPts val="0"/>
              </a:spcAft>
              <a:buClr>
                <a:schemeClr val="dk1"/>
              </a:buClr>
              <a:buSzPts val="1100"/>
              <a:buFont typeface="Arial"/>
              <a:buNone/>
            </a:pPr>
            <a:r>
              <a:rPr lang="en" sz="1300" b="1">
                <a:solidFill>
                  <a:srgbClr val="39485B"/>
                </a:solidFill>
              </a:rPr>
              <a:t>5. Unlimited scalability</a:t>
            </a:r>
            <a:endParaRPr sz="1300" b="1">
              <a:solidFill>
                <a:srgbClr val="39485B"/>
              </a:solidFill>
            </a:endParaRPr>
          </a:p>
          <a:p>
            <a:pPr marL="0" lvl="0" indent="0" algn="l" rtl="0">
              <a:lnSpc>
                <a:spcPct val="177777"/>
              </a:lnSpc>
              <a:spcBef>
                <a:spcPts val="400"/>
              </a:spcBef>
              <a:spcAft>
                <a:spcPts val="0"/>
              </a:spcAft>
              <a:buClr>
                <a:schemeClr val="dk1"/>
              </a:buClr>
              <a:buSzPts val="1100"/>
              <a:buFont typeface="Arial"/>
              <a:buNone/>
            </a:pPr>
            <a:r>
              <a:rPr lang="en" sz="1350">
                <a:solidFill>
                  <a:srgbClr val="39485B"/>
                </a:solidFill>
              </a:rPr>
              <a:t>Unlike cloud, edge computing allows you to scale your IoT network as needed, without reference to the available storage (or its costs).</a:t>
            </a:r>
            <a:endParaRPr sz="1350">
              <a:solidFill>
                <a:srgbClr val="39485B"/>
              </a:solidFill>
            </a:endParaRPr>
          </a:p>
          <a:p>
            <a:pPr marL="0" lvl="0" indent="0" algn="l" rtl="0">
              <a:lnSpc>
                <a:spcPct val="177777"/>
              </a:lnSpc>
              <a:spcBef>
                <a:spcPts val="2300"/>
              </a:spcBef>
              <a:spcAft>
                <a:spcPts val="0"/>
              </a:spcAft>
              <a:buClr>
                <a:schemeClr val="dk1"/>
              </a:buClr>
              <a:buSzPts val="1100"/>
              <a:buFont typeface="Arial"/>
              <a:buNone/>
            </a:pPr>
            <a:r>
              <a:rPr lang="en" sz="1350">
                <a:solidFill>
                  <a:srgbClr val="39485B"/>
                </a:solidFill>
              </a:rPr>
              <a:t>As a result of the listed benefits, </a:t>
            </a:r>
            <a:r>
              <a:rPr lang="en" sz="1350" i="1">
                <a:solidFill>
                  <a:srgbClr val="39485B"/>
                </a:solidFill>
              </a:rPr>
              <a:t>edge computing really shines when it comes to time-sensitive tasks</a:t>
            </a:r>
            <a:r>
              <a:rPr lang="en" sz="1350">
                <a:solidFill>
                  <a:srgbClr val="39485B"/>
                </a:solidFill>
              </a:rPr>
              <a:t>.</a:t>
            </a:r>
            <a:endParaRPr sz="1350">
              <a:solidFill>
                <a:srgbClr val="39485B"/>
              </a:solidFill>
            </a:endParaRPr>
          </a:p>
          <a:p>
            <a:pPr marL="0" lvl="0" indent="0" algn="l" rtl="0">
              <a:lnSpc>
                <a:spcPct val="100000"/>
              </a:lnSpc>
              <a:spcBef>
                <a:spcPts val="230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1" name="Google Shape;45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https://www.zeolearn.com/magazine/how-is-voice-recognition-affect-iot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https://www.iotforall.com/voice-assistants-consumer-iot/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5" name="Google Shape;475;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1" name="Google Shape;48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6" name="Google Shape;48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492" name="Google Shape;492;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0" name="Google Shape;50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3" name="Google Shape;533;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8" name="Google Shape;538;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3" name="Google Shape;543;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0" name="Google Shape;550;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8" name="Google Shape;558;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7" name="Google Shape;56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4" name="Google Shape;57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582" name="Google Shape;582;p7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583" name="Google Shape;583;p7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 sz="400" b="0" i="0" u="none" strike="noStrike" cap="none">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
        <p:nvSpPr>
          <p:cNvPr id="584" name="Google Shape;584;p7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 sz="1200" b="0" i="0" u="none" strike="noStrike" cap="none">
                <a:solidFill>
                  <a:srgbClr val="000000"/>
                </a:solidFill>
                <a:latin typeface="Quattrocento Sans"/>
                <a:ea typeface="Quattrocento Sans"/>
                <a:cs typeface="Quattrocento Sans"/>
                <a:sym typeface="Quattrocento Sans"/>
              </a:rPr>
              <a:t>03/11/17 15:51</a:t>
            </a:r>
            <a:endParaRPr sz="1200" b="0" i="0" u="none" strike="noStrike" cap="none">
              <a:solidFill>
                <a:srgbClr val="000000"/>
              </a:solidFill>
              <a:latin typeface="Quattrocento Sans"/>
              <a:ea typeface="Quattrocento Sans"/>
              <a:cs typeface="Quattrocento Sans"/>
              <a:sym typeface="Quattrocento Sans"/>
            </a:endParaRPr>
          </a:p>
        </p:txBody>
      </p:sp>
      <p:sp>
        <p:nvSpPr>
          <p:cNvPr id="585" name="Google Shape;585;p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 sz="1200" b="0" i="0" u="none" strike="noStrike" cap="none">
                <a:solidFill>
                  <a:srgbClr val="000000"/>
                </a:solidFill>
                <a:latin typeface="Quattrocento Sans"/>
                <a:ea typeface="Quattrocento Sans"/>
                <a:cs typeface="Quattrocento Sans"/>
                <a:sym typeface="Quattrocento Sans"/>
              </a:rPr>
              <a:t>71</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3" name="Google Shape;603;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9" name="Google Shape;609;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4" name="Google Shape;614;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0" name="Google Shape;620;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6" name="Google Shape;626;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Read: </a:t>
            </a:r>
            <a:r>
              <a:rPr lang="en" u="sng">
                <a:solidFill>
                  <a:schemeClr val="hlink"/>
                </a:solidFill>
                <a:hlinkClick r:id="rId3"/>
              </a:rPr>
              <a:t>https://dzone.com/articles/apache-kafka-mqtt-end-to-end-iot-integration-githu</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u="sng">
                <a:solidFill>
                  <a:schemeClr val="hlink"/>
                </a:solidFill>
                <a:hlinkClick r:id="rId4"/>
              </a:rPr>
              <a:t>https://thenewstack.io/apache-kafka-cornerstone-iot-data-platform/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https://www.techuk.org/insights/opinions/item/13827-the-future-of-iot-is-ai</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u="sng">
                <a:solidFill>
                  <a:schemeClr val="hlink"/>
                </a:solidFill>
                <a:hlinkClick r:id="rId4"/>
              </a:rPr>
              <a:t>https://www.wired.com/brandlab/2018/05/bringing-power-ai-internet-things/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https://cointelegraph.com/news/how-significant-is-blockchain-in-internet-of-things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 name="Google Shape;655;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Andrew Ng (</a:t>
            </a:r>
            <a:r>
              <a:rPr lang="en" u="sng">
                <a:solidFill>
                  <a:schemeClr val="hlink"/>
                </a:solidFill>
                <a:hlinkClick r:id="rId3"/>
              </a:rPr>
              <a:t>https://www.andrewng.org</a:t>
            </a:r>
            <a:r>
              <a:rPr lang="en"/>
              <a:t>) is a Chinese English computer scientist, executive, investor, and entrepreneur, who co-founded and led Google Brain team and also was a VP &amp; Chief Scientist at Baidu and currently he is an adjunct professor at Stanford University.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8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8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5" name="Google Shape;45;p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9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9" name="Google Shape;49;p9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 name="Google Shape;51;p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9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54" name="Google Shape;54;p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9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p9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8" name="Google Shape;58;p9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63"/>
        <p:cNvGrpSpPr/>
        <p:nvPr/>
      </p:nvGrpSpPr>
      <p:grpSpPr>
        <a:xfrm>
          <a:off x="0" y="0"/>
          <a:ext cx="0" cy="0"/>
          <a:chOff x="0" y="0"/>
          <a:chExt cx="0" cy="0"/>
        </a:xfrm>
      </p:grpSpPr>
      <p:sp>
        <p:nvSpPr>
          <p:cNvPr id="64" name="Google Shape;64;p9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9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91"/>
          <p:cNvSpPr txBox="1">
            <a:spLocks noGrp="1"/>
          </p:cNvSpPr>
          <p:nvPr>
            <p:ph type="title"/>
          </p:nvPr>
        </p:nvSpPr>
        <p:spPr>
          <a:xfrm>
            <a:off x="228600" y="201168"/>
            <a:ext cx="4114800" cy="449375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None/>
              <a:defRPr>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with page contents)">
  <p:cSld name="Divider (with page contents)">
    <p:spTree>
      <p:nvGrpSpPr>
        <p:cNvPr id="1" name="Shape 67"/>
        <p:cNvGrpSpPr/>
        <p:nvPr/>
      </p:nvGrpSpPr>
      <p:grpSpPr>
        <a:xfrm>
          <a:off x="0" y="0"/>
          <a:ext cx="0" cy="0"/>
          <a:chOff x="0" y="0"/>
          <a:chExt cx="0" cy="0"/>
        </a:xfrm>
      </p:grpSpPr>
      <p:sp>
        <p:nvSpPr>
          <p:cNvPr id="68" name="Google Shape;68;p92"/>
          <p:cNvSpPr txBox="1">
            <a:spLocks noGrp="1"/>
          </p:cNvSpPr>
          <p:nvPr>
            <p:ph type="title"/>
          </p:nvPr>
        </p:nvSpPr>
        <p:spPr>
          <a:xfrm>
            <a:off x="228600" y="201168"/>
            <a:ext cx="4114800" cy="855726"/>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9" name="Google Shape;69;p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9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92"/>
          <p:cNvSpPr txBox="1">
            <a:spLocks noGrp="1"/>
          </p:cNvSpPr>
          <p:nvPr>
            <p:ph type="body" idx="1"/>
          </p:nvPr>
        </p:nvSpPr>
        <p:spPr>
          <a:xfrm>
            <a:off x="228600" y="1123950"/>
            <a:ext cx="4114800" cy="3584448"/>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92"/>
          <p:cNvSpPr txBox="1">
            <a:spLocks noGrp="1"/>
          </p:cNvSpPr>
          <p:nvPr>
            <p:ph type="body" idx="2"/>
          </p:nvPr>
        </p:nvSpPr>
        <p:spPr>
          <a:xfrm>
            <a:off x="4800600" y="1123950"/>
            <a:ext cx="4114800" cy="3584448"/>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3"/>
        <p:cNvGrpSpPr/>
        <p:nvPr/>
      </p:nvGrpSpPr>
      <p:grpSpPr>
        <a:xfrm>
          <a:off x="0" y="0"/>
          <a:ext cx="0" cy="0"/>
          <a:chOff x="0" y="0"/>
          <a:chExt cx="0" cy="0"/>
        </a:xfrm>
      </p:grpSpPr>
      <p:sp>
        <p:nvSpPr>
          <p:cNvPr id="74" name="Google Shape;74;p10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5" name="Google Shape;75;p10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6" name="Google Shape;76;p10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sp>
        <p:nvSpPr>
          <p:cNvPr id="78" name="Google Shape;78;p10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9" name="Google Shape;79;p10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0" name="Google Shape;80;p10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sp>
        <p:nvSpPr>
          <p:cNvPr id="82" name="Google Shape;82;p10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3" name="Google Shape;83;p10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4" name="Google Shape;84;p10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5" name="Google Shape;85;p10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8" name="Google Shape;88;p1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
        <p:nvSpPr>
          <p:cNvPr id="90" name="Google Shape;90;p10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sp>
        <p:nvSpPr>
          <p:cNvPr id="92" name="Google Shape;92;p10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3" name="Google Shape;93;p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10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10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97" name="Google Shape;97;p10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10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0" name="Google Shape;100;p10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10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0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4" name="Google Shape;104;p10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5" name="Google Shape;105;p10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6" name="Google Shape;106;p10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10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10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11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2" name="Google Shape;112;p11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13" name="Google Shape;113;p1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8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 name="Google Shape;18;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8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88"/>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88"/>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lvl1pPr marL="457200" lvl="0" indent="-342900" algn="l">
              <a:lnSpc>
                <a:spcPct val="115000"/>
              </a:lnSpc>
              <a:spcBef>
                <a:spcPts val="360"/>
              </a:spcBef>
              <a:spcAft>
                <a:spcPts val="0"/>
              </a:spcAft>
              <a:buClr>
                <a:schemeClr val="dk1"/>
              </a:buClr>
              <a:buSzPts val="1800"/>
              <a:buChar char="●"/>
              <a:defRPr/>
            </a:lvl1pPr>
            <a:lvl2pPr marL="914400" lvl="1" indent="-342900" algn="l">
              <a:lnSpc>
                <a:spcPct val="115000"/>
              </a:lnSpc>
              <a:spcBef>
                <a:spcPts val="1600"/>
              </a:spcBef>
              <a:spcAft>
                <a:spcPts val="0"/>
              </a:spcAft>
              <a:buClr>
                <a:schemeClr val="dk1"/>
              </a:buClr>
              <a:buSzPts val="1800"/>
              <a:buChar char="○"/>
              <a:defRPr/>
            </a:lvl2pPr>
            <a:lvl3pPr marL="1371600" lvl="2" indent="-342900" algn="l">
              <a:lnSpc>
                <a:spcPct val="115000"/>
              </a:lnSpc>
              <a:spcBef>
                <a:spcPts val="1600"/>
              </a:spcBef>
              <a:spcAft>
                <a:spcPts val="0"/>
              </a:spcAft>
              <a:buClr>
                <a:schemeClr val="dk1"/>
              </a:buClr>
              <a:buSzPts val="1800"/>
              <a:buChar char="■"/>
              <a:defRPr/>
            </a:lvl3pPr>
            <a:lvl4pPr marL="1828800" lvl="3" indent="-342900" algn="l">
              <a:lnSpc>
                <a:spcPct val="115000"/>
              </a:lnSpc>
              <a:spcBef>
                <a:spcPts val="1600"/>
              </a:spcBef>
              <a:spcAft>
                <a:spcPts val="0"/>
              </a:spcAft>
              <a:buClr>
                <a:schemeClr val="dk1"/>
              </a:buClr>
              <a:buSzPts val="1800"/>
              <a:buChar char="●"/>
              <a:defRPr/>
            </a:lvl4pPr>
            <a:lvl5pPr marL="2286000" lvl="4" indent="-342900" algn="l">
              <a:lnSpc>
                <a:spcPct val="115000"/>
              </a:lnSpc>
              <a:spcBef>
                <a:spcPts val="1600"/>
              </a:spcBef>
              <a:spcAft>
                <a:spcPts val="0"/>
              </a:spcAft>
              <a:buClr>
                <a:schemeClr val="dk1"/>
              </a:buClr>
              <a:buSzPts val="1800"/>
              <a:buChar char="○"/>
              <a:defRPr/>
            </a:lvl5pPr>
            <a:lvl6pPr marL="2743200" lvl="5" indent="-342900" algn="l">
              <a:lnSpc>
                <a:spcPct val="115000"/>
              </a:lnSpc>
              <a:spcBef>
                <a:spcPts val="1600"/>
              </a:spcBef>
              <a:spcAft>
                <a:spcPts val="0"/>
              </a:spcAft>
              <a:buClr>
                <a:schemeClr val="dk1"/>
              </a:buClr>
              <a:buSzPts val="1800"/>
              <a:buChar char="■"/>
              <a:defRPr/>
            </a:lvl6pPr>
            <a:lvl7pPr marL="3200400" lvl="6" indent="-342900" algn="l">
              <a:lnSpc>
                <a:spcPct val="115000"/>
              </a:lnSpc>
              <a:spcBef>
                <a:spcPts val="1600"/>
              </a:spcBef>
              <a:spcAft>
                <a:spcPts val="0"/>
              </a:spcAft>
              <a:buClr>
                <a:schemeClr val="dk1"/>
              </a:buClr>
              <a:buSzPts val="1800"/>
              <a:buChar char="●"/>
              <a:defRPr/>
            </a:lvl7pPr>
            <a:lvl8pPr marL="3657600" lvl="7" indent="-342900" algn="l">
              <a:lnSpc>
                <a:spcPct val="115000"/>
              </a:lnSpc>
              <a:spcBef>
                <a:spcPts val="1600"/>
              </a:spcBef>
              <a:spcAft>
                <a:spcPts val="0"/>
              </a:spcAft>
              <a:buClr>
                <a:schemeClr val="dk1"/>
              </a:buClr>
              <a:buSzPts val="1800"/>
              <a:buChar char="○"/>
              <a:defRPr/>
            </a:lvl8pPr>
            <a:lvl9pPr marL="4114800" lvl="8" indent="-342900" algn="l">
              <a:lnSpc>
                <a:spcPct val="115000"/>
              </a:lnSpc>
              <a:spcBef>
                <a:spcPts val="1600"/>
              </a:spcBef>
              <a:spcAft>
                <a:spcPts val="1600"/>
              </a:spcAft>
              <a:buClr>
                <a:schemeClr val="dk1"/>
              </a:buClr>
              <a:buSzPts val="1800"/>
              <a:buChar char="■"/>
              <a:defRPr/>
            </a:lvl9pPr>
          </a:lstStyle>
          <a:p>
            <a:endParaRPr/>
          </a:p>
        </p:txBody>
      </p:sp>
      <p:sp>
        <p:nvSpPr>
          <p:cNvPr id="25" name="Google Shape;25;p8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p8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8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9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9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4" name="Google Shape;34;p9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36"/>
        <p:cNvGrpSpPr/>
        <p:nvPr/>
      </p:nvGrpSpPr>
      <p:grpSpPr>
        <a:xfrm>
          <a:off x="0" y="0"/>
          <a:ext cx="0" cy="0"/>
          <a:chOff x="0" y="0"/>
          <a:chExt cx="0" cy="0"/>
        </a:xfrm>
      </p:grpSpPr>
      <p:sp>
        <p:nvSpPr>
          <p:cNvPr id="37" name="Google Shape;37;p94"/>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94"/>
          <p:cNvSpPr txBox="1">
            <a:spLocks noGrp="1"/>
          </p:cNvSpPr>
          <p:nvPr>
            <p:ph type="body" idx="1"/>
          </p:nvPr>
        </p:nvSpPr>
        <p:spPr>
          <a:xfrm>
            <a:off x="201930" y="891883"/>
            <a:ext cx="8741309" cy="1697451"/>
          </a:xfrm>
          <a:prstGeom prst="rect">
            <a:avLst/>
          </a:prstGeom>
          <a:noFill/>
          <a:ln>
            <a:noFill/>
          </a:ln>
        </p:spPr>
        <p:txBody>
          <a:bodyPr spcFirstLastPara="1" wrap="square" lIns="91425" tIns="45700" rIns="91425" bIns="45700" anchor="t" anchorCtr="0">
            <a:noAutofit/>
          </a:bodyPr>
          <a:lstStyle>
            <a:lvl1pPr marL="457200" lvl="0" indent="-228600" algn="l">
              <a:lnSpc>
                <a:spcPct val="115000"/>
              </a:lnSpc>
              <a:spcBef>
                <a:spcPts val="640"/>
              </a:spcBef>
              <a:spcAft>
                <a:spcPts val="0"/>
              </a:spcAft>
              <a:buClr>
                <a:schemeClr val="dk1"/>
              </a:buClr>
              <a:buSzPts val="3200"/>
              <a:buNone/>
              <a:defRPr/>
            </a:lvl1pPr>
            <a:lvl2pPr marL="914400" lvl="1" indent="-228600" algn="l">
              <a:lnSpc>
                <a:spcPct val="115000"/>
              </a:lnSpc>
              <a:spcBef>
                <a:spcPts val="1600"/>
              </a:spcBef>
              <a:spcAft>
                <a:spcPts val="0"/>
              </a:spcAft>
              <a:buClr>
                <a:schemeClr val="dk1"/>
              </a:buClr>
              <a:buSzPts val="2800"/>
              <a:buNone/>
              <a:defRPr/>
            </a:lvl2pPr>
            <a:lvl3pPr marL="1371600" lvl="2" indent="-228600" algn="l">
              <a:lnSpc>
                <a:spcPct val="115000"/>
              </a:lnSpc>
              <a:spcBef>
                <a:spcPts val="1600"/>
              </a:spcBef>
              <a:spcAft>
                <a:spcPts val="0"/>
              </a:spcAft>
              <a:buClr>
                <a:schemeClr val="dk1"/>
              </a:buClr>
              <a:buSzPts val="2400"/>
              <a:buNone/>
              <a:defRPr/>
            </a:lvl3pPr>
            <a:lvl4pPr marL="1828800" lvl="3" indent="-228600" algn="l">
              <a:lnSpc>
                <a:spcPct val="115000"/>
              </a:lnSpc>
              <a:spcBef>
                <a:spcPts val="1600"/>
              </a:spcBef>
              <a:spcAft>
                <a:spcPts val="0"/>
              </a:spcAft>
              <a:buClr>
                <a:schemeClr val="dk1"/>
              </a:buClr>
              <a:buSzPts val="2000"/>
              <a:buNone/>
              <a:defRPr/>
            </a:lvl4pPr>
            <a:lvl5pPr marL="2286000" lvl="4" indent="-228600" algn="l">
              <a:lnSpc>
                <a:spcPct val="115000"/>
              </a:lnSpc>
              <a:spcBef>
                <a:spcPts val="1600"/>
              </a:spcBef>
              <a:spcAft>
                <a:spcPts val="0"/>
              </a:spcAft>
              <a:buClr>
                <a:schemeClr val="dk1"/>
              </a:buClr>
              <a:buSzPts val="2000"/>
              <a:buNone/>
              <a:defRPr/>
            </a:lvl5pPr>
            <a:lvl6pPr marL="2743200" lvl="5" indent="-342900" algn="l">
              <a:lnSpc>
                <a:spcPct val="115000"/>
              </a:lnSpc>
              <a:spcBef>
                <a:spcPts val="1600"/>
              </a:spcBef>
              <a:spcAft>
                <a:spcPts val="0"/>
              </a:spcAft>
              <a:buClr>
                <a:schemeClr val="dk1"/>
              </a:buClr>
              <a:buSzPts val="1800"/>
              <a:buChar char="■"/>
              <a:defRPr/>
            </a:lvl6pPr>
            <a:lvl7pPr marL="3200400" lvl="6" indent="-342900" algn="l">
              <a:lnSpc>
                <a:spcPct val="115000"/>
              </a:lnSpc>
              <a:spcBef>
                <a:spcPts val="1600"/>
              </a:spcBef>
              <a:spcAft>
                <a:spcPts val="0"/>
              </a:spcAft>
              <a:buClr>
                <a:schemeClr val="dk1"/>
              </a:buClr>
              <a:buSzPts val="1800"/>
              <a:buChar char="●"/>
              <a:defRPr/>
            </a:lvl7pPr>
            <a:lvl8pPr marL="3657600" lvl="7" indent="-342900" algn="l">
              <a:lnSpc>
                <a:spcPct val="115000"/>
              </a:lnSpc>
              <a:spcBef>
                <a:spcPts val="1600"/>
              </a:spcBef>
              <a:spcAft>
                <a:spcPts val="0"/>
              </a:spcAft>
              <a:buClr>
                <a:schemeClr val="dk1"/>
              </a:buClr>
              <a:buSzPts val="1800"/>
              <a:buChar char="○"/>
              <a:defRPr/>
            </a:lvl8pPr>
            <a:lvl9pPr marL="4114800" lvl="8" indent="-342900" algn="l">
              <a:lnSpc>
                <a:spcPct val="115000"/>
              </a:lnSpc>
              <a:spcBef>
                <a:spcPts val="1600"/>
              </a:spcBef>
              <a:spcAft>
                <a:spcPts val="160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9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1" name="Google Shape;41;p9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2" name="Google Shape;42;p9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8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9"/>
        <p:cNvGrpSpPr/>
        <p:nvPr/>
      </p:nvGrpSpPr>
      <p:grpSpPr>
        <a:xfrm>
          <a:off x="0" y="0"/>
          <a:ext cx="0" cy="0"/>
          <a:chOff x="0" y="0"/>
          <a:chExt cx="0" cy="0"/>
        </a:xfrm>
      </p:grpSpPr>
      <p:sp>
        <p:nvSpPr>
          <p:cNvPr id="60" name="Google Shape;60;p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61" name="Google Shape;61;p9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62" name="Google Shape;62;p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6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g"/><Relationship Id="rId3" Type="http://schemas.openxmlformats.org/officeDocument/2006/relationships/image" Target="../media/image21.jpg"/><Relationship Id="rId7" Type="http://schemas.openxmlformats.org/officeDocument/2006/relationships/image" Target="../media/image25.jpg"/><Relationship Id="rId12" Type="http://schemas.openxmlformats.org/officeDocument/2006/relationships/image" Target="../media/image30.jp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4.jpg"/><Relationship Id="rId11" Type="http://schemas.openxmlformats.org/officeDocument/2006/relationships/image" Target="../media/image29.jp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
          <p:cNvSpPr txBox="1">
            <a:spLocks noGrp="1"/>
          </p:cNvSpPr>
          <p:nvPr>
            <p:ph type="ctrTitle"/>
          </p:nvPr>
        </p:nvSpPr>
        <p:spPr>
          <a:xfrm>
            <a:off x="311700" y="307300"/>
            <a:ext cx="8520600" cy="2947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n" sz="2300">
                <a:solidFill>
                  <a:srgbClr val="FFFFFF"/>
                </a:solidFill>
              </a:rPr>
              <a:t>Introduction to the Internet of Things and Embedded Systems</a:t>
            </a:r>
            <a:endParaRPr sz="2300">
              <a:solidFill>
                <a:srgbClr val="FFFFFF"/>
              </a:solidFill>
            </a:endParaRPr>
          </a:p>
          <a:p>
            <a:pPr marL="0" lvl="0" indent="0" algn="ctr" rtl="0">
              <a:lnSpc>
                <a:spcPct val="100000"/>
              </a:lnSpc>
              <a:spcBef>
                <a:spcPts val="600"/>
              </a:spcBef>
              <a:spcAft>
                <a:spcPts val="0"/>
              </a:spcAft>
              <a:buSzPts val="5200"/>
              <a:buNone/>
            </a:pPr>
            <a:r>
              <a:rPr lang="en"/>
              <a:t>Introduction to 4IR, Internet of Things and Embedded Systems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311700" y="64025"/>
            <a:ext cx="8520600" cy="89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The Internet of Things (IoT) will power the Fourth Industrial Revolution</a:t>
            </a:r>
            <a:endParaRPr/>
          </a:p>
        </p:txBody>
      </p:sp>
      <p:sp>
        <p:nvSpPr>
          <p:cNvPr id="171" name="Google Shape;171;p10"/>
          <p:cNvSpPr txBox="1">
            <a:spLocks noGrp="1"/>
          </p:cNvSpPr>
          <p:nvPr>
            <p:ph type="body" idx="1"/>
          </p:nvPr>
        </p:nvSpPr>
        <p:spPr>
          <a:xfrm>
            <a:off x="311700" y="1095850"/>
            <a:ext cx="8520600" cy="3666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The Fourth Industrial Revolution is changing the very software-defined automation allows manufacturers to link all stages of the value chain, rapidly adapt to changing markets, and create highly personalised products on a mass scale.</a:t>
            </a:r>
            <a:endParaRPr/>
          </a:p>
          <a:p>
            <a:pPr marL="457200" lvl="0" indent="-342900" algn="l" rtl="0">
              <a:lnSpc>
                <a:spcPct val="115000"/>
              </a:lnSpc>
              <a:spcBef>
                <a:spcPts val="0"/>
              </a:spcBef>
              <a:spcAft>
                <a:spcPts val="0"/>
              </a:spcAft>
              <a:buSzPts val="1800"/>
              <a:buChar char="●"/>
            </a:pPr>
            <a:r>
              <a:rPr lang="en"/>
              <a:t>The opportunities presented by this revolution are incredible. According to McKinsey, the economic impact of smart factories could reach up to $2.3 trillion per year by 2025.</a:t>
            </a:r>
            <a:endParaRPr/>
          </a:p>
          <a:p>
            <a:pPr marL="457200" lvl="0" indent="-342900" algn="l" rtl="0">
              <a:lnSpc>
                <a:spcPct val="115000"/>
              </a:lnSpc>
              <a:spcBef>
                <a:spcPts val="0"/>
              </a:spcBef>
              <a:spcAft>
                <a:spcPts val="0"/>
              </a:spcAft>
              <a:buSzPts val="1800"/>
              <a:buChar char="●"/>
            </a:pPr>
            <a:r>
              <a:rPr lang="en" b="1"/>
              <a:t>At the heart of the Fourth Industrial Revolution is the Internet of Things (IoT), which uses digital technology to connect sensors, actuators, and machines to each other and to factory workers.</a:t>
            </a: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IoT?</a:t>
            </a:r>
            <a:endParaRPr/>
          </a:p>
        </p:txBody>
      </p:sp>
      <p:sp>
        <p:nvSpPr>
          <p:cNvPr id="177" name="Google Shape;177;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The Internet of Things, or IoT, refers to the billions of physical devices around the world that are now connected to the internet, collecting, sharing and analyses of data. </a:t>
            </a:r>
            <a:endParaRPr sz="2400"/>
          </a:p>
          <a:p>
            <a:pPr marL="457200" lvl="0" indent="-381000" algn="l" rtl="0">
              <a:lnSpc>
                <a:spcPct val="115000"/>
              </a:lnSpc>
              <a:spcBef>
                <a:spcPts val="0"/>
              </a:spcBef>
              <a:spcAft>
                <a:spcPts val="0"/>
              </a:spcAft>
              <a:buSzPts val="2400"/>
              <a:buChar char="●"/>
            </a:pPr>
            <a:r>
              <a:rPr lang="en" sz="2400"/>
              <a:t>Thanks to cheap processors and wireless networks, it's possible to turn anything, from a pill to an aeroplane to a self-driving car into part of the IoT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Definition</a:t>
            </a:r>
            <a:endParaRPr/>
          </a:p>
        </p:txBody>
      </p:sp>
      <p:sp>
        <p:nvSpPr>
          <p:cNvPr id="183" name="Google Shape;18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The Internet of Things is the network of physical devices that combine IP connectivity with software, sensors, actuators, and other electronics to directly integrate the physical world into our computer-based systems, resulting in efficiency improvements and economic benefits.</a:t>
            </a:r>
            <a:endParaRPr/>
          </a:p>
          <a:p>
            <a:pPr marL="0" lvl="0" indent="0" algn="l" rtl="0">
              <a:lnSpc>
                <a:spcPct val="115000"/>
              </a:lnSpc>
              <a:spcBef>
                <a:spcPts val="1600"/>
              </a:spcBef>
              <a:spcAft>
                <a:spcPts val="0"/>
              </a:spcAft>
              <a:buSzPts val="1800"/>
              <a:buNone/>
            </a:pPr>
            <a:r>
              <a:rPr lang="en"/>
              <a:t>Simpler Definition:</a:t>
            </a:r>
            <a:endParaRPr/>
          </a:p>
          <a:p>
            <a:pPr marL="0" lvl="0" indent="0" algn="l" rtl="0">
              <a:lnSpc>
                <a:spcPct val="115000"/>
              </a:lnSpc>
              <a:spcBef>
                <a:spcPts val="1600"/>
              </a:spcBef>
              <a:spcAft>
                <a:spcPts val="0"/>
              </a:spcAft>
              <a:buSzPts val="1800"/>
              <a:buNone/>
            </a:pPr>
            <a:r>
              <a:rPr lang="en"/>
              <a:t>The Internet of Things is a network of Internet connected devices that communicate embedded sensor data to the cloud for centralized processing.</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IoT is about Billions of Devices</a:t>
            </a:r>
            <a:endParaRPr/>
          </a:p>
        </p:txBody>
      </p:sp>
      <p:sp>
        <p:nvSpPr>
          <p:cNvPr id="189" name="Google Shape;189;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The Internet of Things, or IoT, refers to the billions of physical devices around the world that are now connected to the internet, collecting, sharing and analyses of data. </a:t>
            </a:r>
            <a:endParaRPr sz="2400"/>
          </a:p>
          <a:p>
            <a:pPr marL="0" lvl="0" indent="0" algn="l" rtl="0">
              <a:lnSpc>
                <a:spcPct val="115000"/>
              </a:lnSpc>
              <a:spcBef>
                <a:spcPts val="1600"/>
              </a:spcBef>
              <a:spcAft>
                <a:spcPts val="0"/>
              </a:spcAft>
              <a:buSzPts val="1800"/>
              <a:buNone/>
            </a:pPr>
            <a:r>
              <a:rPr lang="en" sz="2400"/>
              <a:t>Thanks to cheap processors and wireless networks, it's possible to turn anything, from a pill to an aeroplane to a self-driving car into part of the IoT</a:t>
            </a:r>
            <a:endParaRPr sz="2400"/>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The Current and Future Impact of IoT</a:t>
            </a:r>
            <a:endParaRPr/>
          </a:p>
        </p:txBody>
      </p:sp>
      <p:sp>
        <p:nvSpPr>
          <p:cNvPr id="195" name="Google Shape;195;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The IEEE has compiled data and makes the following claims about its current and future impact:</a:t>
            </a:r>
            <a:endParaRPr/>
          </a:p>
          <a:p>
            <a:pPr marL="457200" lvl="0" indent="-342900" algn="l" rtl="0">
              <a:lnSpc>
                <a:spcPct val="115000"/>
              </a:lnSpc>
              <a:spcBef>
                <a:spcPts val="1600"/>
              </a:spcBef>
              <a:spcAft>
                <a:spcPts val="0"/>
              </a:spcAft>
              <a:buSzPts val="1800"/>
              <a:buChar char="●"/>
            </a:pPr>
            <a:r>
              <a:rPr lang="en"/>
              <a:t>In 2015, the global wearables market had already increased 223% from the previous year (and data on Statista shows it increasing by another 243% between 2015 and 2022)</a:t>
            </a:r>
            <a:endParaRPr/>
          </a:p>
          <a:p>
            <a:pPr marL="457200" lvl="0" indent="-342900" algn="l" rtl="0">
              <a:lnSpc>
                <a:spcPct val="115000"/>
              </a:lnSpc>
              <a:spcBef>
                <a:spcPts val="0"/>
              </a:spcBef>
              <a:spcAft>
                <a:spcPts val="0"/>
              </a:spcAft>
              <a:buSzPts val="1800"/>
              <a:buChar char="●"/>
            </a:pPr>
            <a:r>
              <a:rPr lang="en"/>
              <a:t>By 2020, 250 million vehicles were connected to the Internet</a:t>
            </a:r>
            <a:endParaRPr/>
          </a:p>
          <a:p>
            <a:pPr marL="457200" lvl="0" indent="-342900" algn="l" rtl="0">
              <a:lnSpc>
                <a:spcPct val="115000"/>
              </a:lnSpc>
              <a:spcBef>
                <a:spcPts val="0"/>
              </a:spcBef>
              <a:spcAft>
                <a:spcPts val="0"/>
              </a:spcAft>
              <a:buSzPts val="1800"/>
              <a:buChar char="●"/>
            </a:pPr>
            <a:r>
              <a:rPr lang="en"/>
              <a:t>IoT will add 15 trillion dollars to the global economy over the next 20 years</a:t>
            </a:r>
            <a:endParaRPr/>
          </a:p>
          <a:p>
            <a:pPr marL="457200" lvl="0" indent="-342900" algn="l" rtl="0">
              <a:lnSpc>
                <a:spcPct val="115000"/>
              </a:lnSpc>
              <a:spcBef>
                <a:spcPts val="0"/>
              </a:spcBef>
              <a:spcAft>
                <a:spcPts val="0"/>
              </a:spcAft>
              <a:buSzPts val="1800"/>
              <a:buChar char="●"/>
            </a:pPr>
            <a:r>
              <a:rPr lang="en"/>
              <a:t>There will be 50 billion Internet-connected devices by the year 2020.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Benefits of IoT</a:t>
            </a:r>
            <a:endParaRPr/>
          </a:p>
        </p:txBody>
      </p:sp>
      <p:sp>
        <p:nvSpPr>
          <p:cNvPr id="201" name="Google Shape;201;p15"/>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solidFill>
                  <a:srgbClr val="4A4A4A"/>
                </a:solidFill>
                <a:highlight>
                  <a:srgbClr val="FFFFFF"/>
                </a:highlight>
              </a:rPr>
              <a:t>The interconnection of these multiple embedded devices will be resulting in automation in nearly all fields and also enabling advanced applications. This is resulting in improved accuracy, efficiency and economic benefit with reduced human intervention. The major benefits of IoT are:</a:t>
            </a:r>
            <a:endParaRPr>
              <a:solidFill>
                <a:srgbClr val="4A4A4A"/>
              </a:solidFill>
              <a:highlight>
                <a:srgbClr val="FFFFFF"/>
              </a:highlight>
            </a:endParaRPr>
          </a:p>
          <a:p>
            <a:pPr marL="457200" lvl="0" indent="-342900" algn="l" rtl="0">
              <a:lnSpc>
                <a:spcPct val="115000"/>
              </a:lnSpc>
              <a:spcBef>
                <a:spcPts val="1600"/>
              </a:spcBef>
              <a:spcAft>
                <a:spcPts val="0"/>
              </a:spcAft>
              <a:buClr>
                <a:srgbClr val="4A4A4A"/>
              </a:buClr>
              <a:buSzPts val="1800"/>
              <a:buChar char="●"/>
            </a:pPr>
            <a:r>
              <a:rPr lang="en">
                <a:solidFill>
                  <a:srgbClr val="4A4A4A"/>
                </a:solidFill>
                <a:highlight>
                  <a:srgbClr val="FFFFFF"/>
                </a:highlight>
              </a:rPr>
              <a:t>Improved Customer Engagement</a:t>
            </a:r>
            <a:endParaRPr>
              <a:solidFill>
                <a:srgbClr val="4A4A4A"/>
              </a:solidFill>
              <a:highlight>
                <a:srgbClr val="FFFFFF"/>
              </a:highlight>
            </a:endParaRPr>
          </a:p>
          <a:p>
            <a:pPr marL="457200" lvl="0" indent="-342900" algn="l" rtl="0">
              <a:lnSpc>
                <a:spcPct val="115000"/>
              </a:lnSpc>
              <a:spcBef>
                <a:spcPts val="0"/>
              </a:spcBef>
              <a:spcAft>
                <a:spcPts val="0"/>
              </a:spcAft>
              <a:buClr>
                <a:srgbClr val="4A4A4A"/>
              </a:buClr>
              <a:buSzPts val="1800"/>
              <a:buChar char="●"/>
            </a:pPr>
            <a:r>
              <a:rPr lang="en">
                <a:solidFill>
                  <a:srgbClr val="4A4A4A"/>
                </a:solidFill>
                <a:highlight>
                  <a:srgbClr val="FFFFFF"/>
                </a:highlight>
              </a:rPr>
              <a:t>Technical Optimization</a:t>
            </a:r>
            <a:endParaRPr>
              <a:solidFill>
                <a:srgbClr val="4A4A4A"/>
              </a:solidFill>
              <a:highlight>
                <a:srgbClr val="FFFFFF"/>
              </a:highlight>
            </a:endParaRPr>
          </a:p>
          <a:p>
            <a:pPr marL="457200" lvl="0" indent="-342900" algn="l" rtl="0">
              <a:lnSpc>
                <a:spcPct val="115000"/>
              </a:lnSpc>
              <a:spcBef>
                <a:spcPts val="0"/>
              </a:spcBef>
              <a:spcAft>
                <a:spcPts val="0"/>
              </a:spcAft>
              <a:buClr>
                <a:srgbClr val="4A4A4A"/>
              </a:buClr>
              <a:buSzPts val="1800"/>
              <a:buChar char="●"/>
            </a:pPr>
            <a:r>
              <a:rPr lang="en">
                <a:solidFill>
                  <a:srgbClr val="4A4A4A"/>
                </a:solidFill>
                <a:highlight>
                  <a:srgbClr val="FFFFFF"/>
                </a:highlight>
              </a:rPr>
              <a:t>Reduced Wastage</a:t>
            </a:r>
            <a:endParaRPr>
              <a:solidFill>
                <a:srgbClr val="4A4A4A"/>
              </a:solidFill>
              <a:highlight>
                <a:srgbClr val="FFFFFF"/>
              </a:highlight>
            </a:endParaRPr>
          </a:p>
          <a:p>
            <a:pPr marL="457200" lvl="0" indent="-342900" algn="l" rtl="0">
              <a:lnSpc>
                <a:spcPct val="115000"/>
              </a:lnSpc>
              <a:spcBef>
                <a:spcPts val="0"/>
              </a:spcBef>
              <a:spcAft>
                <a:spcPts val="0"/>
              </a:spcAft>
              <a:buClr>
                <a:srgbClr val="4A4A4A"/>
              </a:buClr>
              <a:buSzPts val="1800"/>
              <a:buChar char="●"/>
            </a:pPr>
            <a:r>
              <a:rPr lang="en">
                <a:solidFill>
                  <a:srgbClr val="4A4A4A"/>
                </a:solidFill>
                <a:highlight>
                  <a:srgbClr val="FFFFFF"/>
                </a:highlight>
              </a:rPr>
              <a:t>Integrate and Adapt Business Model</a:t>
            </a:r>
            <a:endParaRPr>
              <a:solidFill>
                <a:srgbClr val="4A4A4A"/>
              </a:solidFill>
              <a:highlight>
                <a:srgbClr val="FFFFFF"/>
              </a:highlight>
            </a:endParaRPr>
          </a:p>
          <a:p>
            <a:pPr marL="457200" lvl="0" indent="-342900" algn="l" rtl="0">
              <a:lnSpc>
                <a:spcPct val="115000"/>
              </a:lnSpc>
              <a:spcBef>
                <a:spcPts val="0"/>
              </a:spcBef>
              <a:spcAft>
                <a:spcPts val="0"/>
              </a:spcAft>
              <a:buClr>
                <a:srgbClr val="4A4A4A"/>
              </a:buClr>
              <a:buSzPts val="1800"/>
              <a:buChar char="●"/>
            </a:pPr>
            <a:r>
              <a:rPr lang="en">
                <a:solidFill>
                  <a:srgbClr val="4A4A4A"/>
                </a:solidFill>
                <a:highlight>
                  <a:srgbClr val="FFFFFF"/>
                </a:highlight>
              </a:rPr>
              <a:t>Better Business Decision</a:t>
            </a:r>
            <a:endParaRPr>
              <a:solidFill>
                <a:srgbClr val="4A4A4A"/>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16"/>
          <p:cNvPicPr preferRelativeResize="0"/>
          <p:nvPr/>
        </p:nvPicPr>
        <p:blipFill rotWithShape="1">
          <a:blip r:embed="rId3">
            <a:alphaModFix/>
          </a:blip>
          <a:srcRect/>
          <a:stretch/>
        </p:blipFill>
        <p:spPr>
          <a:xfrm>
            <a:off x="565525" y="854725"/>
            <a:ext cx="8237525" cy="4226800"/>
          </a:xfrm>
          <a:prstGeom prst="rect">
            <a:avLst/>
          </a:prstGeom>
          <a:noFill/>
          <a:ln>
            <a:noFill/>
          </a:ln>
        </p:spPr>
      </p:pic>
      <p:sp>
        <p:nvSpPr>
          <p:cNvPr id="207" name="Google Shape;207;p16"/>
          <p:cNvSpPr txBox="1">
            <a:spLocks noGrp="1"/>
          </p:cNvSpPr>
          <p:nvPr>
            <p:ph type="title" idx="4294967295"/>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700">
                <a:solidFill>
                  <a:srgbClr val="000000"/>
                </a:solidFill>
              </a:rPr>
              <a:t>End-to-end IoT</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Example IoT Devices</a:t>
            </a:r>
            <a:endParaRPr/>
          </a:p>
        </p:txBody>
      </p:sp>
      <p:pic>
        <p:nvPicPr>
          <p:cNvPr id="213" name="Google Shape;213;p17"/>
          <p:cNvPicPr preferRelativeResize="0"/>
          <p:nvPr/>
        </p:nvPicPr>
        <p:blipFill rotWithShape="1">
          <a:blip r:embed="rId3">
            <a:alphaModFix/>
          </a:blip>
          <a:srcRect/>
          <a:stretch/>
        </p:blipFill>
        <p:spPr>
          <a:xfrm>
            <a:off x="1524000" y="1149105"/>
            <a:ext cx="5950911"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18</a:t>
            </a:fld>
            <a:endParaRPr/>
          </a:p>
        </p:txBody>
      </p:sp>
      <p:pic>
        <p:nvPicPr>
          <p:cNvPr id="219" name="Google Shape;219;p18"/>
          <p:cNvPicPr preferRelativeResize="0"/>
          <p:nvPr/>
        </p:nvPicPr>
        <p:blipFill rotWithShape="1">
          <a:blip r:embed="rId3">
            <a:alphaModFix/>
          </a:blip>
          <a:srcRect/>
          <a:stretch/>
        </p:blipFill>
        <p:spPr>
          <a:xfrm>
            <a:off x="1235427" y="460114"/>
            <a:ext cx="7140928" cy="4387386"/>
          </a:xfrm>
          <a:prstGeom prst="rect">
            <a:avLst/>
          </a:prstGeom>
          <a:noFill/>
          <a:ln>
            <a:noFill/>
          </a:ln>
        </p:spPr>
      </p:pic>
      <p:sp>
        <p:nvSpPr>
          <p:cNvPr id="220" name="Google Shape;220;p18"/>
          <p:cNvSpPr txBox="1">
            <a:spLocks noGrp="1"/>
          </p:cNvSpPr>
          <p:nvPr>
            <p:ph type="title"/>
          </p:nvPr>
        </p:nvSpPr>
        <p:spPr>
          <a:xfrm>
            <a:off x="228600" y="71072"/>
            <a:ext cx="4114800" cy="85572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Applications of IoT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228600" y="71072"/>
            <a:ext cx="4114800" cy="85572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Introduction to IoT</a:t>
            </a:r>
            <a:endParaRPr/>
          </a:p>
        </p:txBody>
      </p:sp>
      <p:sp>
        <p:nvSpPr>
          <p:cNvPr id="226" name="Google Shape;22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19</a:t>
            </a:fld>
            <a:endParaRPr/>
          </a:p>
        </p:txBody>
      </p:sp>
      <p:pic>
        <p:nvPicPr>
          <p:cNvPr id="227" name="Google Shape;227;p19"/>
          <p:cNvPicPr preferRelativeResize="0"/>
          <p:nvPr/>
        </p:nvPicPr>
        <p:blipFill rotWithShape="1">
          <a:blip r:embed="rId3">
            <a:alphaModFix/>
          </a:blip>
          <a:srcRect/>
          <a:stretch/>
        </p:blipFill>
        <p:spPr>
          <a:xfrm>
            <a:off x="998617" y="661860"/>
            <a:ext cx="6841065" cy="42803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
          <p:cNvPicPr preferRelativeResize="0"/>
          <p:nvPr/>
        </p:nvPicPr>
        <p:blipFill rotWithShape="1">
          <a:blip r:embed="rId3">
            <a:alphaModFix/>
          </a:blip>
          <a:srcRect/>
          <a:stretch/>
        </p:blipFill>
        <p:spPr>
          <a:xfrm>
            <a:off x="682686" y="0"/>
            <a:ext cx="7820364"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pic>
        <p:nvPicPr>
          <p:cNvPr id="233" name="Google Shape;233;p20"/>
          <p:cNvPicPr preferRelativeResize="0"/>
          <p:nvPr/>
        </p:nvPicPr>
        <p:blipFill rotWithShape="1">
          <a:blip r:embed="rId3">
            <a:alphaModFix/>
          </a:blip>
          <a:srcRect/>
          <a:stretch/>
        </p:blipFill>
        <p:spPr>
          <a:xfrm>
            <a:off x="1491342" y="765105"/>
            <a:ext cx="7424058" cy="3929558"/>
          </a:xfrm>
          <a:prstGeom prst="rect">
            <a:avLst/>
          </a:prstGeom>
          <a:noFill/>
          <a:ln>
            <a:noFill/>
          </a:ln>
        </p:spPr>
      </p:pic>
      <p:sp>
        <p:nvSpPr>
          <p:cNvPr id="234" name="Google Shape;234;p20"/>
          <p:cNvSpPr txBox="1">
            <a:spLocks noGrp="1"/>
          </p:cNvSpPr>
          <p:nvPr>
            <p:ph type="title"/>
          </p:nvPr>
        </p:nvSpPr>
        <p:spPr>
          <a:xfrm>
            <a:off x="228600" y="201168"/>
            <a:ext cx="4114800" cy="4493752"/>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Value Proposition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21</a:t>
            </a:fld>
            <a:endParaRPr/>
          </a:p>
        </p:txBody>
      </p:sp>
      <p:pic>
        <p:nvPicPr>
          <p:cNvPr id="240" name="Google Shape;240;p21"/>
          <p:cNvPicPr preferRelativeResize="0"/>
          <p:nvPr/>
        </p:nvPicPr>
        <p:blipFill rotWithShape="1">
          <a:blip r:embed="rId3">
            <a:alphaModFix/>
          </a:blip>
          <a:srcRect/>
          <a:stretch/>
        </p:blipFill>
        <p:spPr>
          <a:xfrm>
            <a:off x="1766711" y="546580"/>
            <a:ext cx="5588000" cy="4279900"/>
          </a:xfrm>
          <a:prstGeom prst="rect">
            <a:avLst/>
          </a:prstGeom>
          <a:noFill/>
          <a:ln>
            <a:noFill/>
          </a:ln>
        </p:spPr>
      </p:pic>
      <p:sp>
        <p:nvSpPr>
          <p:cNvPr id="241" name="Google Shape;241;p21"/>
          <p:cNvSpPr txBox="1">
            <a:spLocks noGrp="1"/>
          </p:cNvSpPr>
          <p:nvPr>
            <p:ph type="title"/>
          </p:nvPr>
        </p:nvSpPr>
        <p:spPr>
          <a:xfrm>
            <a:off x="228600" y="71072"/>
            <a:ext cx="4114800" cy="85572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Layers of IoT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22</a:t>
            </a:fld>
            <a:endParaRPr/>
          </a:p>
        </p:txBody>
      </p:sp>
      <p:pic>
        <p:nvPicPr>
          <p:cNvPr id="247" name="Google Shape;247;p22"/>
          <p:cNvPicPr preferRelativeResize="0"/>
          <p:nvPr/>
        </p:nvPicPr>
        <p:blipFill rotWithShape="1">
          <a:blip r:embed="rId3">
            <a:alphaModFix/>
          </a:blip>
          <a:srcRect/>
          <a:stretch/>
        </p:blipFill>
        <p:spPr>
          <a:xfrm>
            <a:off x="1523698" y="533653"/>
            <a:ext cx="7236480" cy="4292827"/>
          </a:xfrm>
          <a:prstGeom prst="rect">
            <a:avLst/>
          </a:prstGeom>
          <a:noFill/>
          <a:ln>
            <a:noFill/>
          </a:ln>
        </p:spPr>
      </p:pic>
      <p:sp>
        <p:nvSpPr>
          <p:cNvPr id="248" name="Google Shape;248;p22"/>
          <p:cNvSpPr txBox="1">
            <a:spLocks noGrp="1"/>
          </p:cNvSpPr>
          <p:nvPr>
            <p:ph type="title"/>
          </p:nvPr>
        </p:nvSpPr>
        <p:spPr>
          <a:xfrm>
            <a:off x="228600" y="71072"/>
            <a:ext cx="4114800" cy="85572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Challenges to IoT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23</a:t>
            </a:fld>
            <a:endParaRPr/>
          </a:p>
        </p:txBody>
      </p:sp>
      <p:pic>
        <p:nvPicPr>
          <p:cNvPr id="254" name="Google Shape;254;p23"/>
          <p:cNvPicPr preferRelativeResize="0"/>
          <p:nvPr/>
        </p:nvPicPr>
        <p:blipFill rotWithShape="1">
          <a:blip r:embed="rId3">
            <a:alphaModFix/>
          </a:blip>
          <a:srcRect/>
          <a:stretch/>
        </p:blipFill>
        <p:spPr>
          <a:xfrm>
            <a:off x="1569156" y="0"/>
            <a:ext cx="7574844" cy="4826480"/>
          </a:xfrm>
          <a:prstGeom prst="rect">
            <a:avLst/>
          </a:prstGeom>
          <a:noFill/>
          <a:ln>
            <a:noFill/>
          </a:ln>
        </p:spPr>
      </p:pic>
      <p:sp>
        <p:nvSpPr>
          <p:cNvPr id="255" name="Google Shape;255;p23"/>
          <p:cNvSpPr txBox="1">
            <a:spLocks noGrp="1"/>
          </p:cNvSpPr>
          <p:nvPr>
            <p:ph type="title"/>
          </p:nvPr>
        </p:nvSpPr>
        <p:spPr>
          <a:xfrm>
            <a:off x="228600" y="0"/>
            <a:ext cx="4114800" cy="85572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a:t>Past, Present and </a:t>
            </a:r>
            <a:br>
              <a:rPr lang="en"/>
            </a:br>
            <a:r>
              <a:rPr lang="en"/>
              <a:t>Future of IoT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are Embedded Systems?</a:t>
            </a:r>
            <a:endParaRPr/>
          </a:p>
        </p:txBody>
      </p:sp>
      <p:sp>
        <p:nvSpPr>
          <p:cNvPr id="261" name="Google Shape;261;p24"/>
          <p:cNvSpPr txBox="1">
            <a:spLocks noGrp="1"/>
          </p:cNvSpPr>
          <p:nvPr>
            <p:ph type="body" idx="1"/>
          </p:nvPr>
        </p:nvSpPr>
        <p:spPr>
          <a:xfrm>
            <a:off x="311700" y="1152475"/>
            <a:ext cx="8520600" cy="37908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en" sz="1700"/>
              <a:t>IoT devices are embedded systems</a:t>
            </a:r>
            <a:endParaRPr sz="1700"/>
          </a:p>
          <a:p>
            <a:pPr marL="457200" lvl="0" indent="-336550" algn="l" rtl="0">
              <a:lnSpc>
                <a:spcPct val="115000"/>
              </a:lnSpc>
              <a:spcBef>
                <a:spcPts val="0"/>
              </a:spcBef>
              <a:spcAft>
                <a:spcPts val="0"/>
              </a:spcAft>
              <a:buSzPts val="1700"/>
              <a:buChar char="●"/>
            </a:pPr>
            <a:r>
              <a:rPr lang="en" sz="1700"/>
              <a:t>Computer based Systems that do not appear to be computers - complexity is hidden from the users</a:t>
            </a:r>
            <a:endParaRPr sz="1700"/>
          </a:p>
          <a:p>
            <a:pPr marL="457200" lvl="0" indent="-336550" algn="l" rtl="0">
              <a:lnSpc>
                <a:spcPct val="115000"/>
              </a:lnSpc>
              <a:spcBef>
                <a:spcPts val="0"/>
              </a:spcBef>
              <a:spcAft>
                <a:spcPts val="0"/>
              </a:spcAft>
              <a:buSzPts val="1700"/>
              <a:buChar char="●"/>
            </a:pPr>
            <a:r>
              <a:rPr lang="en" sz="1700"/>
              <a:t>The complexity is embedded inside the device (that is where the name came from)</a:t>
            </a:r>
            <a:endParaRPr sz="1700"/>
          </a:p>
          <a:p>
            <a:pPr marL="457200" lvl="0" indent="-336550" algn="l" rtl="0">
              <a:lnSpc>
                <a:spcPct val="115000"/>
              </a:lnSpc>
              <a:spcBef>
                <a:spcPts val="0"/>
              </a:spcBef>
              <a:spcAft>
                <a:spcPts val="0"/>
              </a:spcAft>
              <a:buSzPts val="1700"/>
              <a:buChar char="●"/>
            </a:pPr>
            <a:r>
              <a:rPr lang="en" sz="1700"/>
              <a:t>IoT devices are always connected to the internet</a:t>
            </a:r>
            <a:endParaRPr sz="1700"/>
          </a:p>
          <a:p>
            <a:pPr marL="457200" lvl="0" indent="-336550" algn="l" rtl="0">
              <a:lnSpc>
                <a:spcPct val="115000"/>
              </a:lnSpc>
              <a:spcBef>
                <a:spcPts val="0"/>
              </a:spcBef>
              <a:spcAft>
                <a:spcPts val="0"/>
              </a:spcAft>
              <a:buSzPts val="1700"/>
              <a:buChar char="●"/>
            </a:pPr>
            <a:r>
              <a:rPr lang="en" sz="1700"/>
              <a:t>Embedded systems may have computational complexity but may or may not be connected to a network</a:t>
            </a:r>
            <a:endParaRPr sz="1700"/>
          </a:p>
          <a:p>
            <a:pPr marL="457200" lvl="0" indent="-336550" algn="l" rtl="0">
              <a:lnSpc>
                <a:spcPct val="115000"/>
              </a:lnSpc>
              <a:spcBef>
                <a:spcPts val="0"/>
              </a:spcBef>
              <a:spcAft>
                <a:spcPts val="0"/>
              </a:spcAft>
              <a:buSzPts val="1700"/>
              <a:buChar char="●"/>
            </a:pPr>
            <a:r>
              <a:rPr lang="en" sz="1700"/>
              <a:t>Things are moving from Embedded to IoT, a lot of thing were Embedded but are now IoT</a:t>
            </a:r>
            <a:endParaRPr sz="1700"/>
          </a:p>
          <a:p>
            <a:pPr marL="457200" lvl="0" indent="-336550" algn="l" rtl="0">
              <a:lnSpc>
                <a:spcPct val="115000"/>
              </a:lnSpc>
              <a:spcBef>
                <a:spcPts val="0"/>
              </a:spcBef>
              <a:spcAft>
                <a:spcPts val="0"/>
              </a:spcAft>
              <a:buSzPts val="1700"/>
              <a:buChar char="●"/>
            </a:pPr>
            <a:r>
              <a:rPr lang="en" sz="1700"/>
              <a:t>Sometime an Embedded System does not interact with the user but with another system, invisible to the user (Disk drive, anti lock braking system)</a:t>
            </a:r>
            <a:endParaRPr sz="1700"/>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en"/>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Efficiency Rules in Embedded Systems</a:t>
            </a:r>
            <a:endParaRPr/>
          </a:p>
        </p:txBody>
      </p:sp>
      <p:sp>
        <p:nvSpPr>
          <p:cNvPr id="267" name="Google Shape;26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Most embedded systems are in cost-critical markets (e.g. consumer products)</a:t>
            </a:r>
            <a:endParaRPr sz="2400"/>
          </a:p>
          <a:p>
            <a:pPr marL="457200" lvl="0" indent="-381000" algn="l" rtl="0">
              <a:lnSpc>
                <a:spcPct val="115000"/>
              </a:lnSpc>
              <a:spcBef>
                <a:spcPts val="0"/>
              </a:spcBef>
              <a:spcAft>
                <a:spcPts val="0"/>
              </a:spcAft>
              <a:buSzPts val="2400"/>
              <a:buChar char="●"/>
            </a:pPr>
            <a:r>
              <a:rPr lang="en" sz="2400"/>
              <a:t>Other Applications are in performance or power critical markets (e.g. military, medical)</a:t>
            </a:r>
            <a:endParaRPr sz="2400"/>
          </a:p>
          <a:p>
            <a:pPr marL="457200" lvl="0" indent="-381000" algn="l" rtl="0">
              <a:lnSpc>
                <a:spcPct val="115000"/>
              </a:lnSpc>
              <a:spcBef>
                <a:spcPts val="0"/>
              </a:spcBef>
              <a:spcAft>
                <a:spcPts val="0"/>
              </a:spcAft>
              <a:buSzPts val="2400"/>
              <a:buChar char="●"/>
            </a:pPr>
            <a:r>
              <a:rPr lang="en" sz="2400"/>
              <a:t>It not that we just want it to work but we want it to work under tight constraints</a:t>
            </a:r>
            <a:endParaRPr sz="2400"/>
          </a:p>
          <a:p>
            <a:pPr marL="457200" lvl="0" indent="-381000" algn="l" rtl="0">
              <a:lnSpc>
                <a:spcPct val="115000"/>
              </a:lnSpc>
              <a:spcBef>
                <a:spcPts val="0"/>
              </a:spcBef>
              <a:spcAft>
                <a:spcPts val="0"/>
              </a:spcAft>
              <a:buSzPts val="2400"/>
              <a:buChar char="●"/>
            </a:pPr>
            <a:r>
              <a:rPr lang="en" sz="2400"/>
              <a:t>Cannot depend on Moore’s Law to save you in the long run, it has to perform from day one</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6"/>
          <p:cNvSpPr txBox="1">
            <a:spLocks noGrp="1"/>
          </p:cNvSpPr>
          <p:nvPr>
            <p:ph type="title"/>
          </p:nvPr>
        </p:nvSpPr>
        <p:spPr>
          <a:xfrm>
            <a:off x="311700" y="140225"/>
            <a:ext cx="8520600" cy="88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Embedded Systems vs Regular Platform Design</a:t>
            </a:r>
            <a:endParaRPr/>
          </a:p>
        </p:txBody>
      </p:sp>
      <p:sp>
        <p:nvSpPr>
          <p:cNvPr id="273" name="Google Shape;273;p26"/>
          <p:cNvSpPr txBox="1">
            <a:spLocks noGrp="1"/>
          </p:cNvSpPr>
          <p:nvPr>
            <p:ph type="body" idx="1"/>
          </p:nvPr>
        </p:nvSpPr>
        <p:spPr>
          <a:xfrm>
            <a:off x="311700" y="695275"/>
            <a:ext cx="8520600" cy="4143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a:solidFill>
                  <a:schemeClr val="dk1"/>
                </a:solidFill>
              </a:rPr>
              <a:t>Embedded devices are generally application specific. Embedded systems are made to do one thing or one related set of things.</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
                <a:solidFill>
                  <a:schemeClr val="dk1"/>
                </a:solidFill>
              </a:rPr>
              <a:t>Unlike desktop, laptop computers which can run any type of program or pretty good doing any type of program. </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
                <a:solidFill>
                  <a:schemeClr val="dk1"/>
                </a:solidFill>
              </a:rPr>
              <a:t>When you know that the device is gonna do one thing, you design it for the one thing, you don't design it for everything.</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
                <a:solidFill>
                  <a:schemeClr val="dk1"/>
                </a:solidFill>
              </a:rPr>
              <a:t>A general purpose machine is overpowered. </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
                <a:solidFill>
                  <a:schemeClr val="dk1"/>
                </a:solidFill>
              </a:rPr>
              <a:t>But embedded systems are designed specifically and they let you change the way you do design, you can just put in the things that you need to put in. Spend money on what you need to put in. So, higher design efficiency is possible in Embedded System.</a:t>
            </a: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
                <a:solidFill>
                  <a:schemeClr val="dk1"/>
                </a:solidFill>
              </a:rPr>
              <a:t>In embedded system you have understand both the software and hardware, which makes it more difficult.</a:t>
            </a:r>
            <a:endParaRPr>
              <a:solidFill>
                <a:schemeClr val="dk1"/>
              </a:solidFill>
            </a:endParaRPr>
          </a:p>
          <a:p>
            <a:pPr marL="0" lvl="0" indent="0" algn="l" rtl="0">
              <a:lnSpc>
                <a:spcPct val="115000"/>
              </a:lnSpc>
              <a:spcBef>
                <a:spcPts val="1600"/>
              </a:spcBef>
              <a:spcAft>
                <a:spcPts val="1600"/>
              </a:spcAft>
              <a:buSzPts val="1800"/>
              <a:buNone/>
            </a:pP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Embedded Systems Structure</a:t>
            </a:r>
            <a:endParaRPr/>
          </a:p>
        </p:txBody>
      </p:sp>
      <p:sp>
        <p:nvSpPr>
          <p:cNvPr id="279" name="Google Shape;279;p27"/>
          <p:cNvSpPr/>
          <p:nvPr/>
        </p:nvSpPr>
        <p:spPr>
          <a:xfrm>
            <a:off x="524100" y="2056775"/>
            <a:ext cx="1523700" cy="68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Sensors</a:t>
            </a:r>
            <a:endParaRPr sz="1400" b="0" i="0" u="none" strike="noStrike" cap="none">
              <a:solidFill>
                <a:srgbClr val="000000"/>
              </a:solidFill>
              <a:latin typeface="Arial"/>
              <a:ea typeface="Arial"/>
              <a:cs typeface="Arial"/>
              <a:sym typeface="Arial"/>
            </a:endParaRPr>
          </a:p>
        </p:txBody>
      </p:sp>
      <p:sp>
        <p:nvSpPr>
          <p:cNvPr id="280" name="Google Shape;280;p27"/>
          <p:cNvSpPr/>
          <p:nvPr/>
        </p:nvSpPr>
        <p:spPr>
          <a:xfrm>
            <a:off x="3351800" y="1664675"/>
            <a:ext cx="2474100" cy="151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45720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Microcontroller</a:t>
            </a:r>
            <a:endParaRPr sz="1400" b="0" i="0" u="none" strike="noStrike" cap="none">
              <a:solidFill>
                <a:srgbClr val="000000"/>
              </a:solidFill>
              <a:latin typeface="Arial"/>
              <a:ea typeface="Arial"/>
              <a:cs typeface="Arial"/>
              <a:sym typeface="Arial"/>
            </a:endParaRPr>
          </a:p>
        </p:txBody>
      </p:sp>
      <p:sp>
        <p:nvSpPr>
          <p:cNvPr id="281" name="Google Shape;281;p27"/>
          <p:cNvSpPr/>
          <p:nvPr/>
        </p:nvSpPr>
        <p:spPr>
          <a:xfrm>
            <a:off x="7057175" y="2079125"/>
            <a:ext cx="1523700" cy="68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Actuators</a:t>
            </a:r>
            <a:endParaRPr sz="1400" b="0" i="0" u="none" strike="noStrike" cap="none">
              <a:solidFill>
                <a:srgbClr val="000000"/>
              </a:solidFill>
              <a:latin typeface="Arial"/>
              <a:ea typeface="Arial"/>
              <a:cs typeface="Arial"/>
              <a:sym typeface="Arial"/>
            </a:endParaRPr>
          </a:p>
        </p:txBody>
      </p:sp>
      <p:cxnSp>
        <p:nvCxnSpPr>
          <p:cNvPr id="282" name="Google Shape;282;p27"/>
          <p:cNvCxnSpPr>
            <a:stCxn id="279" idx="3"/>
            <a:endCxn id="280" idx="1"/>
          </p:cNvCxnSpPr>
          <p:nvPr/>
        </p:nvCxnSpPr>
        <p:spPr>
          <a:xfrm>
            <a:off x="2047800" y="2398025"/>
            <a:ext cx="1304100" cy="22500"/>
          </a:xfrm>
          <a:prstGeom prst="straightConnector1">
            <a:avLst/>
          </a:prstGeom>
          <a:noFill/>
          <a:ln w="9525" cap="flat" cmpd="sng">
            <a:solidFill>
              <a:schemeClr val="dk2"/>
            </a:solidFill>
            <a:prstDash val="solid"/>
            <a:round/>
            <a:headEnd type="none" w="sm" len="sm"/>
            <a:tailEnd type="triangle" w="med" len="med"/>
          </a:ln>
        </p:spPr>
      </p:cxnSp>
      <p:cxnSp>
        <p:nvCxnSpPr>
          <p:cNvPr id="283" name="Google Shape;283;p27"/>
          <p:cNvCxnSpPr>
            <a:stCxn id="280" idx="3"/>
            <a:endCxn id="281" idx="1"/>
          </p:cNvCxnSpPr>
          <p:nvPr/>
        </p:nvCxnSpPr>
        <p:spPr>
          <a:xfrm>
            <a:off x="5825900" y="2420375"/>
            <a:ext cx="1231200" cy="0"/>
          </a:xfrm>
          <a:prstGeom prst="straightConnector1">
            <a:avLst/>
          </a:prstGeom>
          <a:noFill/>
          <a:ln w="9525" cap="flat" cmpd="sng">
            <a:solidFill>
              <a:schemeClr val="dk2"/>
            </a:solidFill>
            <a:prstDash val="solid"/>
            <a:round/>
            <a:headEnd type="none" w="sm" len="sm"/>
            <a:tailEnd type="triangle" w="med" len="med"/>
          </a:ln>
        </p:spPr>
      </p:cxnSp>
      <p:sp>
        <p:nvSpPr>
          <p:cNvPr id="284" name="Google Shape;284;p27"/>
          <p:cNvSpPr txBox="1"/>
          <p:nvPr/>
        </p:nvSpPr>
        <p:spPr>
          <a:xfrm>
            <a:off x="667300" y="3193350"/>
            <a:ext cx="1231200" cy="73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Receives data from the outside world</a:t>
            </a:r>
            <a:endParaRPr sz="1400" b="0" i="0" u="none" strike="noStrike" cap="none">
              <a:solidFill>
                <a:srgbClr val="000000"/>
              </a:solidFill>
              <a:latin typeface="Arial"/>
              <a:ea typeface="Arial"/>
              <a:cs typeface="Arial"/>
              <a:sym typeface="Arial"/>
            </a:endParaRPr>
          </a:p>
        </p:txBody>
      </p:sp>
      <p:cxnSp>
        <p:nvCxnSpPr>
          <p:cNvPr id="285" name="Google Shape;285;p27"/>
          <p:cNvCxnSpPr>
            <a:stCxn id="284" idx="0"/>
          </p:cNvCxnSpPr>
          <p:nvPr/>
        </p:nvCxnSpPr>
        <p:spPr>
          <a:xfrm rot="5400000" flipH="1">
            <a:off x="1062400" y="2972850"/>
            <a:ext cx="431700" cy="9300"/>
          </a:xfrm>
          <a:prstGeom prst="curvedConnector3">
            <a:avLst>
              <a:gd name="adj1" fmla="val 50000"/>
            </a:avLst>
          </a:prstGeom>
          <a:noFill/>
          <a:ln w="9525" cap="flat" cmpd="sng">
            <a:solidFill>
              <a:schemeClr val="dk2"/>
            </a:solidFill>
            <a:prstDash val="solid"/>
            <a:round/>
            <a:headEnd type="none" w="sm" len="sm"/>
            <a:tailEnd type="none" w="sm" len="sm"/>
          </a:ln>
        </p:spPr>
      </p:cxnSp>
      <p:sp>
        <p:nvSpPr>
          <p:cNvPr id="286" name="Google Shape;286;p27"/>
          <p:cNvSpPr txBox="1"/>
          <p:nvPr/>
        </p:nvSpPr>
        <p:spPr>
          <a:xfrm>
            <a:off x="2401125" y="2453850"/>
            <a:ext cx="615600" cy="43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Data</a:t>
            </a:r>
            <a:endParaRPr sz="1400" b="0" i="0" u="none" strike="noStrike" cap="none">
              <a:solidFill>
                <a:srgbClr val="000000"/>
              </a:solidFill>
              <a:latin typeface="Arial"/>
              <a:ea typeface="Arial"/>
              <a:cs typeface="Arial"/>
              <a:sym typeface="Arial"/>
            </a:endParaRPr>
          </a:p>
        </p:txBody>
      </p:sp>
      <p:sp>
        <p:nvSpPr>
          <p:cNvPr id="287" name="Google Shape;287;p27"/>
          <p:cNvSpPr txBox="1"/>
          <p:nvPr/>
        </p:nvSpPr>
        <p:spPr>
          <a:xfrm>
            <a:off x="6133738" y="2453850"/>
            <a:ext cx="615600" cy="43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Data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Microcontrollers</a:t>
            </a:r>
            <a:endParaRPr/>
          </a:p>
        </p:txBody>
      </p:sp>
      <p:sp>
        <p:nvSpPr>
          <p:cNvPr id="293" name="Google Shape;293;p28"/>
          <p:cNvSpPr txBox="1">
            <a:spLocks noGrp="1"/>
          </p:cNvSpPr>
          <p:nvPr>
            <p:ph type="body" idx="1"/>
          </p:nvPr>
        </p:nvSpPr>
        <p:spPr>
          <a:xfrm>
            <a:off x="311700" y="1152475"/>
            <a:ext cx="8520600" cy="382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Integrated circuits that executes a program</a:t>
            </a:r>
            <a:endParaRPr/>
          </a:p>
          <a:p>
            <a:pPr marL="0" lvl="0" indent="0" algn="l" rtl="0">
              <a:lnSpc>
                <a:spcPct val="115000"/>
              </a:lnSpc>
              <a:spcBef>
                <a:spcPts val="1600"/>
              </a:spcBef>
              <a:spcAft>
                <a:spcPts val="0"/>
              </a:spcAft>
              <a:buSzPts val="1800"/>
              <a:buNone/>
            </a:pPr>
            <a:r>
              <a:rPr lang="en"/>
              <a:t>Microcontrollers vs Microprocessors</a:t>
            </a:r>
            <a:endParaRPr/>
          </a:p>
          <a:p>
            <a:pPr marL="0" lvl="0" indent="0" algn="l" rtl="0">
              <a:lnSpc>
                <a:spcPct val="115000"/>
              </a:lnSpc>
              <a:spcBef>
                <a:spcPts val="1600"/>
              </a:spcBef>
              <a:spcAft>
                <a:spcPts val="0"/>
              </a:spcAft>
              <a:buSzPts val="1800"/>
              <a:buNone/>
            </a:pPr>
            <a:r>
              <a:rPr lang="en"/>
              <a:t>Slower, 16 MHz - 500 MHz</a:t>
            </a:r>
            <a:endParaRPr/>
          </a:p>
          <a:p>
            <a:pPr marL="0" lvl="0" indent="0" algn="l" rtl="0">
              <a:lnSpc>
                <a:spcPct val="115000"/>
              </a:lnSpc>
              <a:spcBef>
                <a:spcPts val="1600"/>
              </a:spcBef>
              <a:spcAft>
                <a:spcPts val="0"/>
              </a:spcAft>
              <a:buSzPts val="1800"/>
              <a:buNone/>
            </a:pPr>
            <a:r>
              <a:rPr lang="en"/>
              <a:t>Less memory, fewer features</a:t>
            </a:r>
            <a:endParaRPr/>
          </a:p>
          <a:p>
            <a:pPr marL="0" lvl="0" indent="0" algn="l" rtl="0">
              <a:lnSpc>
                <a:spcPct val="115000"/>
              </a:lnSpc>
              <a:spcBef>
                <a:spcPts val="1600"/>
              </a:spcBef>
              <a:spcAft>
                <a:spcPts val="0"/>
              </a:spcAft>
              <a:buSzPts val="1800"/>
              <a:buNone/>
            </a:pPr>
            <a:r>
              <a:rPr lang="en"/>
              <a:t>Much cheaper</a:t>
            </a:r>
            <a:endParaRPr/>
          </a:p>
          <a:p>
            <a:pPr marL="0" lvl="0" indent="0" algn="l" rtl="0">
              <a:lnSpc>
                <a:spcPct val="115000"/>
              </a:lnSpc>
              <a:spcBef>
                <a:spcPts val="1600"/>
              </a:spcBef>
              <a:spcAft>
                <a:spcPts val="0"/>
              </a:spcAft>
              <a:buSzPts val="1800"/>
              <a:buNone/>
            </a:pPr>
            <a:r>
              <a:rPr lang="en"/>
              <a:t>You write your program on computer, compile it and upload it to the flash memory of the microcontroller. As soon as there is power it runs the program.</a:t>
            </a:r>
            <a:endParaRPr/>
          </a:p>
          <a:p>
            <a:pPr marL="0" lvl="0" indent="0" algn="l" rtl="0">
              <a:lnSpc>
                <a:spcPct val="115000"/>
              </a:lnSpc>
              <a:spcBef>
                <a:spcPts val="1600"/>
              </a:spcBef>
              <a:spcAft>
                <a:spcPts val="1600"/>
              </a:spcAft>
              <a:buSzPts val="1800"/>
              <a:buNone/>
            </a:pPr>
            <a:r>
              <a:rPr lang="en"/>
              <a:t>We will use C to program microcontrollers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Sensors</a:t>
            </a:r>
            <a:endParaRPr/>
          </a:p>
        </p:txBody>
      </p:sp>
      <p:sp>
        <p:nvSpPr>
          <p:cNvPr id="299" name="Google Shape;299;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Sensors just receive information from the environment.</a:t>
            </a:r>
            <a:endParaRPr/>
          </a:p>
          <a:p>
            <a:pPr marL="0" lvl="0" indent="0" algn="l" rtl="0">
              <a:lnSpc>
                <a:spcPct val="115000"/>
              </a:lnSpc>
              <a:spcBef>
                <a:spcPts val="1600"/>
              </a:spcBef>
              <a:spcAft>
                <a:spcPts val="0"/>
              </a:spcAft>
              <a:buSzPts val="1800"/>
              <a:buNone/>
            </a:pPr>
            <a:r>
              <a:rPr lang="en"/>
              <a:t>Thermistor: Receives temperature information.</a:t>
            </a:r>
            <a:endParaRPr/>
          </a:p>
          <a:p>
            <a:pPr marL="0" lvl="0" indent="0" algn="l" rtl="0">
              <a:lnSpc>
                <a:spcPct val="115000"/>
              </a:lnSpc>
              <a:spcBef>
                <a:spcPts val="1600"/>
              </a:spcBef>
              <a:spcAft>
                <a:spcPts val="0"/>
              </a:spcAft>
              <a:buSzPts val="1800"/>
              <a:buNone/>
            </a:pPr>
            <a:r>
              <a:rPr lang="en"/>
              <a:t>Photoresistor: It reports light intensity.</a:t>
            </a:r>
            <a:endParaRPr/>
          </a:p>
          <a:p>
            <a:pPr marL="0" lvl="0" indent="0" algn="l" rtl="0">
              <a:lnSpc>
                <a:spcPct val="115000"/>
              </a:lnSpc>
              <a:spcBef>
                <a:spcPts val="1600"/>
              </a:spcBef>
              <a:spcAft>
                <a:spcPts val="0"/>
              </a:spcAft>
              <a:buSzPts val="1800"/>
              <a:buNone/>
            </a:pPr>
            <a:r>
              <a:rPr lang="en"/>
              <a:t>CMOS camera (digital camera): It captures images</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is the Fourth Industrial Revolution?</a:t>
            </a:r>
            <a:endParaRPr/>
          </a:p>
        </p:txBody>
      </p:sp>
      <p:sp>
        <p:nvSpPr>
          <p:cNvPr id="129" name="Google Shape;129;p3"/>
          <p:cNvSpPr txBox="1">
            <a:spLocks noGrp="1"/>
          </p:cNvSpPr>
          <p:nvPr>
            <p:ph type="body" idx="1"/>
          </p:nvPr>
        </p:nvSpPr>
        <p:spPr>
          <a:xfrm>
            <a:off x="311700" y="1000075"/>
            <a:ext cx="8520600" cy="3933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Klaus Schwab, founder and executive chairman of the Geneva-based WEF, published a book in </a:t>
            </a:r>
            <a:r>
              <a:rPr lang="en" b="1"/>
              <a:t>2016</a:t>
            </a:r>
            <a:r>
              <a:rPr lang="en"/>
              <a:t> titled "The Fourth Industrial Revolution" and coined the term at the Davos meeting that year.</a:t>
            </a:r>
            <a:endParaRPr/>
          </a:p>
          <a:p>
            <a:pPr marL="457200" lvl="0" indent="-342900" algn="l" rtl="0">
              <a:lnSpc>
                <a:spcPct val="115000"/>
              </a:lnSpc>
              <a:spcBef>
                <a:spcPts val="0"/>
              </a:spcBef>
              <a:spcAft>
                <a:spcPts val="0"/>
              </a:spcAft>
              <a:buSzPts val="1800"/>
              <a:buChar char="●"/>
            </a:pPr>
            <a:r>
              <a:rPr lang="en"/>
              <a:t>Schwab argued a technological revolution is underway "that is blurring the lines between the </a:t>
            </a:r>
            <a:r>
              <a:rPr lang="en" b="1"/>
              <a:t>physical</a:t>
            </a:r>
            <a:r>
              <a:rPr lang="en"/>
              <a:t>, </a:t>
            </a:r>
            <a:r>
              <a:rPr lang="en" b="1"/>
              <a:t>digital</a:t>
            </a:r>
            <a:r>
              <a:rPr lang="en"/>
              <a:t> and </a:t>
            </a:r>
            <a:r>
              <a:rPr lang="en" b="1"/>
              <a:t>biological</a:t>
            </a:r>
            <a:r>
              <a:rPr lang="en"/>
              <a:t> spheres."</a:t>
            </a:r>
            <a:endParaRPr/>
          </a:p>
          <a:p>
            <a:pPr marL="457200" lvl="0" indent="-342900" algn="l" rtl="0">
              <a:lnSpc>
                <a:spcPct val="115000"/>
              </a:lnSpc>
              <a:spcBef>
                <a:spcPts val="0"/>
              </a:spcBef>
              <a:spcAft>
                <a:spcPts val="0"/>
              </a:spcAft>
              <a:buSzPts val="1800"/>
              <a:buChar char="●"/>
            </a:pPr>
            <a:r>
              <a:rPr lang="en"/>
              <a:t>Simply put, the Fourth Industrial Revolution refers to how technologies like </a:t>
            </a:r>
            <a:r>
              <a:rPr lang="en" b="1"/>
              <a:t>artificial intelligence</a:t>
            </a:r>
            <a:r>
              <a:rPr lang="en"/>
              <a:t>, autonomous vehicles and the </a:t>
            </a:r>
            <a:r>
              <a:rPr lang="en" b="1"/>
              <a:t>internet of things</a:t>
            </a:r>
            <a:r>
              <a:rPr lang="en"/>
              <a:t> are </a:t>
            </a:r>
            <a:r>
              <a:rPr lang="en" b="1"/>
              <a:t>merging with humans' physical lives</a:t>
            </a:r>
            <a:r>
              <a:rPr lang="en"/>
              <a:t>. Think of voice-activated assistants, facial ID recognition or digital health-care sensors.</a:t>
            </a:r>
            <a:endParaRPr/>
          </a:p>
          <a:p>
            <a:pPr marL="457200" lvl="0" indent="-342900" algn="l" rtl="0">
              <a:lnSpc>
                <a:spcPct val="115000"/>
              </a:lnSpc>
              <a:spcBef>
                <a:spcPts val="0"/>
              </a:spcBef>
              <a:spcAft>
                <a:spcPts val="0"/>
              </a:spcAft>
              <a:buSzPts val="1800"/>
              <a:buChar char="●"/>
            </a:pPr>
            <a:r>
              <a:rPr lang="en"/>
              <a:t>Schwab argued these technological changes are drastically altering how individuals, companies and governments operate, ultimately leading to a </a:t>
            </a:r>
            <a:r>
              <a:rPr lang="en" b="1"/>
              <a:t>societal transformation</a:t>
            </a:r>
            <a:r>
              <a:rPr lang="en"/>
              <a:t> similar to previous industrial revolutions.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Actuators</a:t>
            </a:r>
            <a:endParaRPr/>
          </a:p>
        </p:txBody>
      </p:sp>
      <p:sp>
        <p:nvSpPr>
          <p:cNvPr id="305" name="Google Shape;305;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Actuators cause events to occur in the environment.</a:t>
            </a:r>
            <a:endParaRPr/>
          </a:p>
          <a:p>
            <a:pPr marL="0" lvl="0" indent="0" algn="l" rtl="0">
              <a:lnSpc>
                <a:spcPct val="115000"/>
              </a:lnSpc>
              <a:spcBef>
                <a:spcPts val="1600"/>
              </a:spcBef>
              <a:spcAft>
                <a:spcPts val="0"/>
              </a:spcAft>
              <a:buSzPts val="1800"/>
              <a:buNone/>
            </a:pPr>
            <a:r>
              <a:rPr lang="en"/>
              <a:t>LEDs (light emitting diodes): they turn lights off and on</a:t>
            </a:r>
            <a:endParaRPr/>
          </a:p>
          <a:p>
            <a:pPr marL="0" lvl="0" indent="0" algn="l" rtl="0">
              <a:lnSpc>
                <a:spcPct val="115000"/>
              </a:lnSpc>
              <a:spcBef>
                <a:spcPts val="1600"/>
              </a:spcBef>
              <a:spcAft>
                <a:spcPts val="0"/>
              </a:spcAft>
              <a:buSzPts val="1800"/>
              <a:buNone/>
            </a:pPr>
            <a:r>
              <a:rPr lang="en"/>
              <a:t>LCDs (liquid crystal displays): like what's on my digital watch</a:t>
            </a:r>
            <a:endParaRPr/>
          </a:p>
          <a:p>
            <a:pPr marL="0" lvl="0" indent="0" algn="l" rtl="0">
              <a:lnSpc>
                <a:spcPct val="115000"/>
              </a:lnSpc>
              <a:spcBef>
                <a:spcPts val="1600"/>
              </a:spcBef>
              <a:spcAft>
                <a:spcPts val="1600"/>
              </a:spcAft>
              <a:buSzPts val="1800"/>
              <a:buNone/>
            </a:pPr>
            <a:r>
              <a:rPr lang="en"/>
              <a:t>Servo motor: motors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Analog to Digital Conversion</a:t>
            </a:r>
            <a:endParaRPr/>
          </a:p>
        </p:txBody>
      </p:sp>
      <p:sp>
        <p:nvSpPr>
          <p:cNvPr id="311" name="Google Shape;311;p31"/>
          <p:cNvSpPr txBox="1">
            <a:spLocks noGrp="1"/>
          </p:cNvSpPr>
          <p:nvPr>
            <p:ph type="body" idx="1"/>
          </p:nvPr>
        </p:nvSpPr>
        <p:spPr>
          <a:xfrm>
            <a:off x="311700" y="1000075"/>
            <a:ext cx="8520600" cy="3868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Converts Analog Data to Digital Data</a:t>
            </a:r>
            <a:endParaRPr/>
          </a:p>
          <a:p>
            <a:pPr marL="457200" lvl="0" indent="-342900" algn="l" rtl="0">
              <a:lnSpc>
                <a:spcPct val="115000"/>
              </a:lnSpc>
              <a:spcBef>
                <a:spcPts val="0"/>
              </a:spcBef>
              <a:spcAft>
                <a:spcPts val="0"/>
              </a:spcAft>
              <a:buSzPts val="1800"/>
              <a:buChar char="●"/>
            </a:pPr>
            <a:r>
              <a:rPr lang="en"/>
              <a:t>Used to interface with analog sensors</a:t>
            </a:r>
            <a:endParaRPr/>
          </a:p>
          <a:p>
            <a:pPr marL="457200" lvl="0" indent="-342900" algn="l" rtl="0">
              <a:lnSpc>
                <a:spcPct val="115000"/>
              </a:lnSpc>
              <a:spcBef>
                <a:spcPts val="0"/>
              </a:spcBef>
              <a:spcAft>
                <a:spcPts val="0"/>
              </a:spcAft>
              <a:buSzPts val="1800"/>
              <a:buChar char="●"/>
            </a:pPr>
            <a:r>
              <a:rPr lang="en"/>
              <a:t>Analog to digital is the same as the difference between real numbers and integers</a:t>
            </a:r>
            <a:endParaRPr/>
          </a:p>
          <a:p>
            <a:pPr marL="457200" lvl="0" indent="-342900" algn="l" rtl="0">
              <a:lnSpc>
                <a:spcPct val="115000"/>
              </a:lnSpc>
              <a:spcBef>
                <a:spcPts val="0"/>
              </a:spcBef>
              <a:spcAft>
                <a:spcPts val="0"/>
              </a:spcAft>
              <a:buSzPts val="1800"/>
              <a:buChar char="●"/>
            </a:pPr>
            <a:r>
              <a:rPr lang="en"/>
              <a:t>So the universe. The world in general to the perception of humans is analog.</a:t>
            </a:r>
            <a:endParaRPr/>
          </a:p>
          <a:p>
            <a:pPr marL="457200" lvl="0" indent="-342900" algn="l" rtl="0">
              <a:lnSpc>
                <a:spcPct val="115000"/>
              </a:lnSpc>
              <a:spcBef>
                <a:spcPts val="0"/>
              </a:spcBef>
              <a:spcAft>
                <a:spcPts val="0"/>
              </a:spcAft>
              <a:buSzPts val="1800"/>
              <a:buChar char="●"/>
            </a:pPr>
            <a:r>
              <a:rPr lang="en"/>
              <a:t>Digital phenomena is something that's either off or on, or at least has some discrete number of states.</a:t>
            </a:r>
            <a:endParaRPr/>
          </a:p>
          <a:p>
            <a:pPr marL="457200" lvl="0" indent="-342900" algn="l" rtl="0">
              <a:lnSpc>
                <a:spcPct val="115000"/>
              </a:lnSpc>
              <a:spcBef>
                <a:spcPts val="0"/>
              </a:spcBef>
              <a:spcAft>
                <a:spcPts val="0"/>
              </a:spcAft>
              <a:buSzPts val="1800"/>
              <a:buChar char="●"/>
            </a:pPr>
            <a:r>
              <a:rPr lang="en"/>
              <a:t>In order for our program on our microcontroller to be able to use information from sensors, that analog signal has to be converted to a digital value.</a:t>
            </a:r>
            <a:endParaRPr/>
          </a:p>
          <a:p>
            <a:pPr marL="457200" lvl="0" indent="-342900" algn="l" rtl="0">
              <a:lnSpc>
                <a:spcPct val="115000"/>
              </a:lnSpc>
              <a:spcBef>
                <a:spcPts val="0"/>
              </a:spcBef>
              <a:spcAft>
                <a:spcPts val="0"/>
              </a:spcAft>
              <a:buSzPts val="1800"/>
              <a:buChar char="●"/>
            </a:pPr>
            <a:r>
              <a:rPr lang="en"/>
              <a:t>Now on the output end, you usually need digital to analog conversion. So let's say I have a microcontroller and it's outputting some sound to some speakers. These speakers are analog devices, they need analog signal.</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Microcontroller Characteristics</a:t>
            </a:r>
            <a:endParaRPr/>
          </a:p>
        </p:txBody>
      </p:sp>
      <p:sp>
        <p:nvSpPr>
          <p:cNvPr id="317" name="Google Shape;317;p32"/>
          <p:cNvSpPr txBox="1">
            <a:spLocks noGrp="1"/>
          </p:cNvSpPr>
          <p:nvPr>
            <p:ph type="body" idx="1"/>
          </p:nvPr>
        </p:nvSpPr>
        <p:spPr>
          <a:xfrm>
            <a:off x="311700" y="1152475"/>
            <a:ext cx="8520600" cy="385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Architecture (ARM, ESP32) </a:t>
            </a:r>
            <a:endParaRPr/>
          </a:p>
          <a:p>
            <a:pPr marL="0" lvl="0" indent="0" algn="l" rtl="0">
              <a:lnSpc>
                <a:spcPct val="115000"/>
              </a:lnSpc>
              <a:spcBef>
                <a:spcPts val="1600"/>
              </a:spcBef>
              <a:spcAft>
                <a:spcPts val="0"/>
              </a:spcAft>
              <a:buSzPts val="1800"/>
              <a:buNone/>
            </a:pPr>
            <a:r>
              <a:rPr lang="en"/>
              <a:t>Datapath bitwidth (4 - 128 bits)</a:t>
            </a:r>
            <a:endParaRPr/>
          </a:p>
          <a:p>
            <a:pPr marL="457200" lvl="0" indent="-342900" algn="l" rtl="0">
              <a:lnSpc>
                <a:spcPct val="115000"/>
              </a:lnSpc>
              <a:spcBef>
                <a:spcPts val="1600"/>
              </a:spcBef>
              <a:spcAft>
                <a:spcPts val="0"/>
              </a:spcAft>
              <a:buSzPts val="1800"/>
              <a:buChar char="●"/>
            </a:pPr>
            <a:r>
              <a:rPr lang="en"/>
              <a:t>Number of bits in each registry</a:t>
            </a:r>
            <a:endParaRPr/>
          </a:p>
          <a:p>
            <a:pPr marL="457200" lvl="0" indent="-342900" algn="l" rtl="0">
              <a:lnSpc>
                <a:spcPct val="115000"/>
              </a:lnSpc>
              <a:spcBef>
                <a:spcPts val="0"/>
              </a:spcBef>
              <a:spcAft>
                <a:spcPts val="0"/>
              </a:spcAft>
              <a:buSzPts val="1800"/>
              <a:buChar char="●"/>
            </a:pPr>
            <a:r>
              <a:rPr lang="en"/>
              <a:t>Determine accuracy and data throughput</a:t>
            </a:r>
            <a:endParaRPr/>
          </a:p>
          <a:p>
            <a:pPr marL="0" lvl="0" indent="0" algn="l" rtl="0">
              <a:lnSpc>
                <a:spcPct val="115000"/>
              </a:lnSpc>
              <a:spcBef>
                <a:spcPts val="1600"/>
              </a:spcBef>
              <a:spcAft>
                <a:spcPts val="0"/>
              </a:spcAft>
              <a:buSzPts val="1800"/>
              <a:buNone/>
            </a:pPr>
            <a:r>
              <a:rPr lang="en"/>
              <a:t>Input/Output pins</a:t>
            </a:r>
            <a:endParaRPr/>
          </a:p>
          <a:p>
            <a:pPr marL="457200" lvl="0" indent="-342900" algn="l" rtl="0">
              <a:lnSpc>
                <a:spcPct val="115000"/>
              </a:lnSpc>
              <a:spcBef>
                <a:spcPts val="1600"/>
              </a:spcBef>
              <a:spcAft>
                <a:spcPts val="0"/>
              </a:spcAft>
              <a:buSzPts val="1800"/>
              <a:buChar char="●"/>
            </a:pPr>
            <a:r>
              <a:rPr lang="en"/>
              <a:t>Need enough pins to support the application</a:t>
            </a:r>
            <a:endParaRPr/>
          </a:p>
          <a:p>
            <a:pPr marL="0" lvl="0" indent="0" algn="l" rtl="0">
              <a:lnSpc>
                <a:spcPct val="115000"/>
              </a:lnSpc>
              <a:spcBef>
                <a:spcPts val="1600"/>
              </a:spcBef>
              <a:spcAft>
                <a:spcPts val="0"/>
              </a:spcAft>
              <a:buSzPts val="1800"/>
              <a:buNone/>
            </a:pPr>
            <a:r>
              <a:rPr lang="en"/>
              <a:t>Performance </a:t>
            </a:r>
            <a:endParaRPr/>
          </a:p>
          <a:p>
            <a:pPr marL="457200" lvl="0" indent="-342900" algn="l" rtl="0">
              <a:lnSpc>
                <a:spcPct val="115000"/>
              </a:lnSpc>
              <a:spcBef>
                <a:spcPts val="1600"/>
              </a:spcBef>
              <a:spcAft>
                <a:spcPts val="0"/>
              </a:spcAft>
              <a:buSzPts val="1800"/>
              <a:buChar char="●"/>
            </a:pPr>
            <a:r>
              <a:rPr lang="en"/>
              <a:t>The clock rates are slower than desktops</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Other Microcontroller Characteristics</a:t>
            </a:r>
            <a:endParaRPr/>
          </a:p>
        </p:txBody>
      </p:sp>
      <p:sp>
        <p:nvSpPr>
          <p:cNvPr id="323" name="Google Shape;323;p33"/>
          <p:cNvSpPr txBox="1">
            <a:spLocks noGrp="1"/>
          </p:cNvSpPr>
          <p:nvPr>
            <p:ph type="body" idx="1"/>
          </p:nvPr>
        </p:nvSpPr>
        <p:spPr>
          <a:xfrm>
            <a:off x="311700" y="1000075"/>
            <a:ext cx="8520600" cy="414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t>Timers</a:t>
            </a:r>
            <a:endParaRPr sz="1600"/>
          </a:p>
          <a:p>
            <a:pPr marL="457200" lvl="0" indent="-330200" algn="l" rtl="0">
              <a:lnSpc>
                <a:spcPct val="115000"/>
              </a:lnSpc>
              <a:spcBef>
                <a:spcPts val="1600"/>
              </a:spcBef>
              <a:spcAft>
                <a:spcPts val="0"/>
              </a:spcAft>
              <a:buSzPts val="1600"/>
              <a:buChar char="●"/>
            </a:pPr>
            <a:r>
              <a:rPr lang="en" sz="1600"/>
              <a:t>Needed for real-time applications</a:t>
            </a:r>
            <a:endParaRPr sz="1600"/>
          </a:p>
          <a:p>
            <a:pPr marL="0" lvl="0" indent="0" algn="l" rtl="0">
              <a:lnSpc>
                <a:spcPct val="115000"/>
              </a:lnSpc>
              <a:spcBef>
                <a:spcPts val="1600"/>
              </a:spcBef>
              <a:spcAft>
                <a:spcPts val="0"/>
              </a:spcAft>
              <a:buSzPts val="1800"/>
              <a:buNone/>
            </a:pPr>
            <a:r>
              <a:rPr lang="en" sz="1600"/>
              <a:t>Analog to Digital Convertors</a:t>
            </a:r>
            <a:endParaRPr sz="1600"/>
          </a:p>
          <a:p>
            <a:pPr marL="457200" lvl="0" indent="-330200" algn="l" rtl="0">
              <a:lnSpc>
                <a:spcPct val="115000"/>
              </a:lnSpc>
              <a:spcBef>
                <a:spcPts val="1600"/>
              </a:spcBef>
              <a:spcAft>
                <a:spcPts val="0"/>
              </a:spcAft>
              <a:buSzPts val="1600"/>
              <a:buChar char="●"/>
            </a:pPr>
            <a:r>
              <a:rPr lang="en" sz="1600"/>
              <a:t>Used to read input from analog sensors</a:t>
            </a:r>
            <a:endParaRPr sz="1600"/>
          </a:p>
          <a:p>
            <a:pPr marL="0" lvl="0" indent="0" algn="l" rtl="0">
              <a:lnSpc>
                <a:spcPct val="115000"/>
              </a:lnSpc>
              <a:spcBef>
                <a:spcPts val="1600"/>
              </a:spcBef>
              <a:spcAft>
                <a:spcPts val="0"/>
              </a:spcAft>
              <a:buSzPts val="1800"/>
              <a:buNone/>
            </a:pPr>
            <a:r>
              <a:rPr lang="en" sz="1600"/>
              <a:t>Low power modes</a:t>
            </a:r>
            <a:endParaRPr sz="1600"/>
          </a:p>
          <a:p>
            <a:pPr marL="457200" lvl="0" indent="-330200" algn="l" rtl="0">
              <a:lnSpc>
                <a:spcPct val="115000"/>
              </a:lnSpc>
              <a:spcBef>
                <a:spcPts val="1600"/>
              </a:spcBef>
              <a:spcAft>
                <a:spcPts val="0"/>
              </a:spcAft>
              <a:buSzPts val="1600"/>
              <a:buChar char="●"/>
            </a:pPr>
            <a:r>
              <a:rPr lang="en" sz="1600"/>
              <a:t>Power saving is key</a:t>
            </a:r>
            <a:endParaRPr sz="1600"/>
          </a:p>
          <a:p>
            <a:pPr marL="0" lvl="0" indent="0" algn="l" rtl="0">
              <a:lnSpc>
                <a:spcPct val="115000"/>
              </a:lnSpc>
              <a:spcBef>
                <a:spcPts val="1600"/>
              </a:spcBef>
              <a:spcAft>
                <a:spcPts val="0"/>
              </a:spcAft>
              <a:buSzPts val="1800"/>
              <a:buNone/>
            </a:pPr>
            <a:r>
              <a:rPr lang="en" sz="1600"/>
              <a:t>Communication protocol support</a:t>
            </a:r>
            <a:endParaRPr sz="1600"/>
          </a:p>
          <a:p>
            <a:pPr marL="457200" lvl="0" indent="-330200" algn="l" rtl="0">
              <a:lnSpc>
                <a:spcPct val="115000"/>
              </a:lnSpc>
              <a:spcBef>
                <a:spcPts val="1600"/>
              </a:spcBef>
              <a:spcAft>
                <a:spcPts val="0"/>
              </a:spcAft>
              <a:buSzPts val="1600"/>
              <a:buChar char="●"/>
            </a:pPr>
            <a:r>
              <a:rPr lang="en" sz="1600"/>
              <a:t>Interface with other IC’s</a:t>
            </a:r>
            <a:endParaRPr sz="1600"/>
          </a:p>
          <a:p>
            <a:pPr marL="457200" lvl="0" indent="-330200" algn="l" rtl="0">
              <a:lnSpc>
                <a:spcPct val="115000"/>
              </a:lnSpc>
              <a:spcBef>
                <a:spcPts val="0"/>
              </a:spcBef>
              <a:spcAft>
                <a:spcPts val="0"/>
              </a:spcAft>
              <a:buSzPts val="1600"/>
              <a:buChar char="●"/>
            </a:pPr>
            <a:r>
              <a:rPr lang="en" sz="1600"/>
              <a:t>UART, I2C, SPI, etc.</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IoT Devices are a Window to Cloud Services</a:t>
            </a:r>
            <a:endParaRPr/>
          </a:p>
        </p:txBody>
      </p:sp>
      <p:sp>
        <p:nvSpPr>
          <p:cNvPr id="329" name="Google Shape;329;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Google Assistant and Alexa (processing is done on the cloud)</a:t>
            </a:r>
            <a:endParaRPr/>
          </a:p>
          <a:p>
            <a:pPr marL="0" lvl="0" indent="0" algn="l" rtl="0">
              <a:lnSpc>
                <a:spcPct val="115000"/>
              </a:lnSpc>
              <a:spcBef>
                <a:spcPts val="1600"/>
              </a:spcBef>
              <a:spcAft>
                <a:spcPts val="0"/>
              </a:spcAft>
              <a:buSzPts val="1800"/>
              <a:buNone/>
            </a:pPr>
            <a:r>
              <a:rPr lang="en"/>
              <a:t>Netflix (Movie is not sitting on your phone but are in the cloud)</a:t>
            </a:r>
            <a:endParaRPr/>
          </a:p>
          <a:p>
            <a:pPr marL="0" lvl="0" indent="0" algn="l" rtl="0">
              <a:lnSpc>
                <a:spcPct val="115000"/>
              </a:lnSpc>
              <a:spcBef>
                <a:spcPts val="1600"/>
              </a:spcBef>
              <a:spcAft>
                <a:spcPts val="0"/>
              </a:spcAft>
              <a:buSzPts val="1800"/>
              <a:buNone/>
            </a:pPr>
            <a:r>
              <a:rPr lang="en"/>
              <a:t>IoT devices give access to huge databases and computation resources on the cloud</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IoT involves two essential components</a:t>
            </a:r>
            <a:endParaRPr/>
          </a:p>
        </p:txBody>
      </p:sp>
      <p:sp>
        <p:nvSpPr>
          <p:cNvPr id="335" name="Google Shape;335;p35"/>
          <p:cNvSpPr txBox="1">
            <a:spLocks noGrp="1"/>
          </p:cNvSpPr>
          <p:nvPr>
            <p:ph type="body" idx="1"/>
          </p:nvPr>
        </p:nvSpPr>
        <p:spPr>
          <a:xfrm>
            <a:off x="311700" y="1152475"/>
            <a:ext cx="3999900" cy="72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
              <a:t>A device-side (made up of individual devices) that acts as a data source</a:t>
            </a:r>
            <a:endParaRPr/>
          </a:p>
        </p:txBody>
      </p:sp>
      <p:sp>
        <p:nvSpPr>
          <p:cNvPr id="336" name="Google Shape;336;p35"/>
          <p:cNvSpPr txBox="1">
            <a:spLocks noGrp="1"/>
          </p:cNvSpPr>
          <p:nvPr>
            <p:ph type="body" idx="2"/>
          </p:nvPr>
        </p:nvSpPr>
        <p:spPr>
          <a:xfrm>
            <a:off x="4832400" y="1152475"/>
            <a:ext cx="3999900" cy="8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
              <a:t>A cloud-side that gathers data and provides resources for analyzing 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Example: Water Pricing During Summer</a:t>
            </a:r>
            <a:endParaRPr/>
          </a:p>
        </p:txBody>
      </p:sp>
      <p:pic>
        <p:nvPicPr>
          <p:cNvPr id="342" name="Google Shape;342;p36"/>
          <p:cNvPicPr preferRelativeResize="0"/>
          <p:nvPr/>
        </p:nvPicPr>
        <p:blipFill rotWithShape="1">
          <a:blip r:embed="rId3">
            <a:alphaModFix/>
          </a:blip>
          <a:srcRect/>
          <a:stretch/>
        </p:blipFill>
        <p:spPr>
          <a:xfrm>
            <a:off x="152400" y="1170125"/>
            <a:ext cx="8839200" cy="37209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Categories of IoT devices and services: Maker IoT</a:t>
            </a:r>
            <a:endParaRPr/>
          </a:p>
        </p:txBody>
      </p:sp>
      <p:sp>
        <p:nvSpPr>
          <p:cNvPr id="348" name="Google Shape;348;p37"/>
          <p:cNvSpPr txBox="1">
            <a:spLocks noGrp="1"/>
          </p:cNvSpPr>
          <p:nvPr>
            <p:ph type="body" idx="1"/>
          </p:nvPr>
        </p:nvSpPr>
        <p:spPr>
          <a:xfrm>
            <a:off x="311700" y="1071025"/>
            <a:ext cx="8520600" cy="3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The term "maker" has come to be equated with “hobbyist” and refers to those who like to build things to experiment or for personal use out of electronic components. When it comes to IoT, the idea of building unpolished but functional devices that collect data, using cloud services to gather and store that data, and maybe even doing analytics on the data collected all is a part of what is included in this category. But a commercial business may employ a maker's approach to experiment with ideas, create proof-of-concept devices, do costing, and other planning exercises. So "maker" need not be limited to hobbyists but describes an approach to development.</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Consumer IOT</a:t>
            </a:r>
            <a:endParaRPr/>
          </a:p>
        </p:txBody>
      </p:sp>
      <p:sp>
        <p:nvSpPr>
          <p:cNvPr id="354" name="Google Shape;35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It largely consists of commercial devices and associated services that are geared towards home or personal use such as connected thermostats or appliances. While the basic IoT concepts apply, the scope of what the devices collect, how they manage and store data, and how the data is used may be much more limited than what you'd find in an enterprise environment.</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Enterprise IoT</a:t>
            </a:r>
            <a:endParaRPr/>
          </a:p>
        </p:txBody>
      </p:sp>
      <p:sp>
        <p:nvSpPr>
          <p:cNvPr id="360" name="Google Shape;360;p39"/>
          <p:cNvSpPr txBox="1">
            <a:spLocks noGrp="1"/>
          </p:cNvSpPr>
          <p:nvPr>
            <p:ph type="body" idx="1"/>
          </p:nvPr>
        </p:nvSpPr>
        <p:spPr>
          <a:xfrm>
            <a:off x="311700" y="1000075"/>
            <a:ext cx="8520600" cy="388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Whereas Consumer IoT is focused on “turnkey” device solutions that solve specific problems or enable new scenarios for individuals or homes, enterprise-class IoT is focused on solving specific business problems like efficiency, reducing waste, increasing speed to market or of production, and providing intelligence on how business systems are running. A single enterprise may deploy dozens of devices that work in concert to give a business a single view of a factory or fleet of planes or gas pipeline. Enterprises also may require real-time data and real-time analysis of those data in order to make just-in-time adjustments or prevent disastrous consequences from a failed system. Consumer-grade IoT products rarely require this so the type of architecture needed in an enterprise will be more involved and require more services than a consumer solution requires.</a:t>
            </a: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The first three industrial revolutions</a:t>
            </a:r>
            <a:endParaRPr/>
          </a:p>
        </p:txBody>
      </p:sp>
      <p:sp>
        <p:nvSpPr>
          <p:cNvPr id="135" name="Google Shape;135;p4"/>
          <p:cNvSpPr txBox="1">
            <a:spLocks noGrp="1"/>
          </p:cNvSpPr>
          <p:nvPr>
            <p:ph type="body" idx="1"/>
          </p:nvPr>
        </p:nvSpPr>
        <p:spPr>
          <a:xfrm>
            <a:off x="311700" y="619075"/>
            <a:ext cx="8520600" cy="4524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Zvika Krieger, the head of technology policy and partnerships at WEF, told CNBC that there is a common theme among each of the industrial revolutions: </a:t>
            </a:r>
            <a:r>
              <a:rPr lang="en" b="1"/>
              <a:t>the invention of a specific technology that changed society fundamentally.</a:t>
            </a:r>
            <a:endParaRPr b="1"/>
          </a:p>
          <a:p>
            <a:pPr marL="457200" lvl="0" indent="-342900" algn="l" rtl="0">
              <a:lnSpc>
                <a:spcPct val="115000"/>
              </a:lnSpc>
              <a:spcBef>
                <a:spcPts val="0"/>
              </a:spcBef>
              <a:spcAft>
                <a:spcPts val="0"/>
              </a:spcAft>
              <a:buSzPts val="1800"/>
              <a:buChar char="●"/>
            </a:pPr>
            <a:r>
              <a:rPr lang="en"/>
              <a:t>The First Industrial Revolution started in Britain around 1760. It was powered by a major invention: </a:t>
            </a:r>
            <a:r>
              <a:rPr lang="en" b="1"/>
              <a:t>the steam engine</a:t>
            </a:r>
            <a:r>
              <a:rPr lang="en"/>
              <a:t>. The steam engine enabled new manufacturing processes, leading to the creation of factories.</a:t>
            </a:r>
            <a:endParaRPr/>
          </a:p>
          <a:p>
            <a:pPr marL="457200" lvl="0" indent="-342900" algn="l" rtl="0">
              <a:lnSpc>
                <a:spcPct val="115000"/>
              </a:lnSpc>
              <a:spcBef>
                <a:spcPts val="0"/>
              </a:spcBef>
              <a:spcAft>
                <a:spcPts val="0"/>
              </a:spcAft>
              <a:buSzPts val="1800"/>
              <a:buChar char="●"/>
            </a:pPr>
            <a:r>
              <a:rPr lang="en"/>
              <a:t>The Second Industrial Revolution came roughly one century later and was characterized by </a:t>
            </a:r>
            <a:r>
              <a:rPr lang="en" b="1"/>
              <a:t>mass production</a:t>
            </a:r>
            <a:r>
              <a:rPr lang="en"/>
              <a:t> in new industries like steel, oil and electricity. The light bulb, telephone and internal combustion engine were some of the key inventions of this era.</a:t>
            </a:r>
            <a:endParaRPr/>
          </a:p>
          <a:p>
            <a:pPr marL="457200" lvl="0" indent="-342900" algn="l" rtl="0">
              <a:lnSpc>
                <a:spcPct val="115000"/>
              </a:lnSpc>
              <a:spcBef>
                <a:spcPts val="0"/>
              </a:spcBef>
              <a:spcAft>
                <a:spcPts val="0"/>
              </a:spcAft>
              <a:buSzPts val="1800"/>
              <a:buChar char="●"/>
            </a:pPr>
            <a:r>
              <a:rPr lang="en"/>
              <a:t>The inventions of the semiconductor, personal computer and the internet marked the Third Industrial Revolution starting in the 1960s. This is also referred to as the "</a:t>
            </a:r>
            <a:r>
              <a:rPr lang="en" b="1"/>
              <a:t>Digital Revolution</a:t>
            </a:r>
            <a:r>
              <a:rPr lang="en"/>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IoBT, Software and Combat Clouds</a:t>
            </a:r>
            <a:endParaRPr/>
          </a:p>
        </p:txBody>
      </p:sp>
      <p:sp>
        <p:nvSpPr>
          <p:cNvPr id="366" name="Google Shape;366;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Internet of battlefield things (IoBT) - </a:t>
            </a:r>
            <a:r>
              <a:rPr lang="en"/>
              <a:t>Military planners envision a future battlefield defined by the internet of things, one in which smart devices, soldier-worn sensors and unmanned aircraft produce a nonstop torrent of actionable data.</a:t>
            </a:r>
            <a:endParaRPr/>
          </a:p>
          <a:p>
            <a:pPr marL="0" lvl="0" indent="0" algn="l" rtl="0">
              <a:lnSpc>
                <a:spcPct val="115000"/>
              </a:lnSpc>
              <a:spcBef>
                <a:spcPts val="1600"/>
              </a:spcBef>
              <a:spcAft>
                <a:spcPts val="0"/>
              </a:spcAft>
              <a:buSzPts val="1800"/>
              <a:buNone/>
            </a:pPr>
            <a:r>
              <a:rPr lang="en" b="1"/>
              <a:t>Software defined aircraft </a:t>
            </a:r>
            <a:r>
              <a:rPr lang="en"/>
              <a:t>- All revealed fifth-generation fighters use commercial off-the-shelf main processors to directly control all sensors to form a consolidated view of the battlespace with both onboard and networked sensors.</a:t>
            </a:r>
            <a:endParaRPr/>
          </a:p>
          <a:p>
            <a:pPr marL="0" lvl="0" indent="0" algn="l" rtl="0">
              <a:lnSpc>
                <a:spcPct val="115000"/>
              </a:lnSpc>
              <a:spcBef>
                <a:spcPts val="1600"/>
              </a:spcBef>
              <a:spcAft>
                <a:spcPts val="1600"/>
              </a:spcAft>
              <a:buSzPts val="1800"/>
              <a:buNone/>
            </a:pPr>
            <a:r>
              <a:rPr lang="en" b="1"/>
              <a:t>Combat clouds</a:t>
            </a:r>
            <a:r>
              <a:rPr lang="en"/>
              <a:t> - Fifth-generation jet fighters will operate together in a "combat cloud" along with future unmanned combat aircraft.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An IoT Device</a:t>
            </a:r>
            <a:endParaRPr/>
          </a:p>
        </p:txBody>
      </p:sp>
      <p:sp>
        <p:nvSpPr>
          <p:cNvPr id="372" name="Google Shape;372;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AutoNum type="arabicPeriod"/>
            </a:pPr>
            <a:r>
              <a:rPr lang="en" sz="2400"/>
              <a:t>Connected to the Internet</a:t>
            </a:r>
            <a:endParaRPr sz="2400"/>
          </a:p>
          <a:p>
            <a:pPr marL="457200" lvl="0" indent="-381000" algn="l" rtl="0">
              <a:lnSpc>
                <a:spcPct val="115000"/>
              </a:lnSpc>
              <a:spcBef>
                <a:spcPts val="0"/>
              </a:spcBef>
              <a:spcAft>
                <a:spcPts val="0"/>
              </a:spcAft>
              <a:buSzPts val="2400"/>
              <a:buAutoNum type="arabicPeriod"/>
            </a:pPr>
            <a:r>
              <a:rPr lang="en" sz="2400"/>
              <a:t>Secure</a:t>
            </a:r>
            <a:endParaRPr sz="2400"/>
          </a:p>
          <a:p>
            <a:pPr marL="457200" lvl="0" indent="-381000" algn="l" rtl="0">
              <a:lnSpc>
                <a:spcPct val="115000"/>
              </a:lnSpc>
              <a:spcBef>
                <a:spcPts val="0"/>
              </a:spcBef>
              <a:spcAft>
                <a:spcPts val="0"/>
              </a:spcAft>
              <a:buSzPts val="2400"/>
              <a:buAutoNum type="arabicPeriod"/>
            </a:pPr>
            <a:r>
              <a:rPr lang="en" sz="2400"/>
              <a:t>Smart Features</a:t>
            </a:r>
            <a:endParaRPr sz="2400"/>
          </a:p>
          <a:p>
            <a:pPr marL="457200" lvl="0" indent="-381000" algn="l" rtl="0">
              <a:lnSpc>
                <a:spcPct val="115000"/>
              </a:lnSpc>
              <a:spcBef>
                <a:spcPts val="0"/>
              </a:spcBef>
              <a:spcAft>
                <a:spcPts val="0"/>
              </a:spcAft>
              <a:buSzPts val="2400"/>
              <a:buAutoNum type="arabicPeriod"/>
            </a:pPr>
            <a:r>
              <a:rPr lang="en" sz="2400"/>
              <a:t>Communication Capabilities with other devices</a:t>
            </a:r>
            <a:endParaRPr sz="2400"/>
          </a:p>
          <a:p>
            <a:pPr marL="457200" lvl="0" indent="-381000" algn="l" rtl="0">
              <a:lnSpc>
                <a:spcPct val="115000"/>
              </a:lnSpc>
              <a:spcBef>
                <a:spcPts val="0"/>
              </a:spcBef>
              <a:spcAft>
                <a:spcPts val="0"/>
              </a:spcAft>
              <a:buSzPts val="2400"/>
              <a:buAutoNum type="arabicPeriod"/>
            </a:pPr>
            <a:r>
              <a:rPr lang="en" sz="2400"/>
              <a:t>Remotely Configurable</a:t>
            </a:r>
            <a:endParaRPr sz="2400"/>
          </a:p>
          <a:p>
            <a:pPr marL="457200" lvl="0" indent="-381000" algn="l" rtl="0">
              <a:lnSpc>
                <a:spcPct val="115000"/>
              </a:lnSpc>
              <a:spcBef>
                <a:spcPts val="0"/>
              </a:spcBef>
              <a:spcAft>
                <a:spcPts val="0"/>
              </a:spcAft>
              <a:buSzPts val="2400"/>
              <a:buAutoNum type="arabicPeriod"/>
            </a:pPr>
            <a:r>
              <a:rPr lang="en" sz="2400"/>
              <a:t>Programmable</a:t>
            </a:r>
            <a:endParaRPr sz="2400"/>
          </a:p>
          <a:p>
            <a:pPr marL="457200" lvl="0" indent="-381000" algn="l" rtl="0">
              <a:lnSpc>
                <a:spcPct val="115000"/>
              </a:lnSpc>
              <a:spcBef>
                <a:spcPts val="0"/>
              </a:spcBef>
              <a:spcAft>
                <a:spcPts val="0"/>
              </a:spcAft>
              <a:buSzPts val="2400"/>
              <a:buAutoNum type="arabicPeriod"/>
            </a:pPr>
            <a:r>
              <a:rPr lang="en" sz="2400"/>
              <a:t>Replaceable (Optional)</a:t>
            </a:r>
            <a:endParaRPr sz="2400"/>
          </a:p>
          <a:p>
            <a:pPr marL="457200" lvl="0" indent="-381000" algn="l" rtl="0">
              <a:lnSpc>
                <a:spcPct val="115000"/>
              </a:lnSpc>
              <a:spcBef>
                <a:spcPts val="0"/>
              </a:spcBef>
              <a:spcAft>
                <a:spcPts val="0"/>
              </a:spcAft>
              <a:buSzPts val="2400"/>
              <a:buAutoNum type="arabicPeriod"/>
            </a:pPr>
            <a:r>
              <a:rPr lang="en" sz="2400"/>
              <a:t>Environmentally Flexible (Optional)</a:t>
            </a:r>
            <a:endParaRPr sz="2400"/>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Consumer versus Business Goals for IoT</a:t>
            </a:r>
            <a:endParaRPr/>
          </a:p>
        </p:txBody>
      </p:sp>
      <p:sp>
        <p:nvSpPr>
          <p:cNvPr id="378" name="Google Shape;378;p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700"/>
              <a:t>Individual consumers implement cloud connected devices (such as doorbells, thermostats, and even refrigerators) in order to make their life easier, more comfortable, or more secure. Consumer devices in the home are not typically being used for the same purpose as an IoT device implemented in a business scenario.</a:t>
            </a:r>
            <a:endParaRPr sz="1700"/>
          </a:p>
          <a:p>
            <a:pPr marL="0" lvl="0" indent="0" algn="l" rtl="0">
              <a:lnSpc>
                <a:spcPct val="115000"/>
              </a:lnSpc>
              <a:spcBef>
                <a:spcPts val="1600"/>
              </a:spcBef>
              <a:spcAft>
                <a:spcPts val="1600"/>
              </a:spcAft>
              <a:buSzPts val="1800"/>
              <a:buNone/>
            </a:pPr>
            <a:r>
              <a:rPr lang="en" sz="1700"/>
              <a:t>In a way, business goals for IoT are simple compared with consumer goals. Businesses tend to implement IoT solutions in order to be more profitable, to increase safety for their work force, and to more easily comply with government regulations in order to create a better business environment. Profitability can be realized either directly through cost reductions or indirectly through competitive advantage. A business could use IoT to provide customers with improved service, resulting in increased market share (and overall profits). In most cases both the business and their customer benefit.</a:t>
            </a:r>
            <a:endParaRPr sz="17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311700" y="597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IoT Consumer Space Examples</a:t>
            </a:r>
            <a:endParaRPr/>
          </a:p>
        </p:txBody>
      </p:sp>
      <p:sp>
        <p:nvSpPr>
          <p:cNvPr id="384" name="Google Shape;384;p4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en" sz="3000"/>
              <a:t>Connected Refrigerators</a:t>
            </a:r>
            <a:endParaRPr sz="3000"/>
          </a:p>
          <a:p>
            <a:pPr marL="457200" lvl="0" indent="-419100" algn="l" rtl="0">
              <a:lnSpc>
                <a:spcPct val="115000"/>
              </a:lnSpc>
              <a:spcBef>
                <a:spcPts val="0"/>
              </a:spcBef>
              <a:spcAft>
                <a:spcPts val="0"/>
              </a:spcAft>
              <a:buSzPts val="3000"/>
              <a:buChar char="●"/>
            </a:pPr>
            <a:r>
              <a:rPr lang="en" sz="3000"/>
              <a:t>Connected Doorbells and Cameras</a:t>
            </a:r>
            <a:endParaRPr sz="3000"/>
          </a:p>
          <a:p>
            <a:pPr marL="457200" lvl="0" indent="-419100" algn="l" rtl="0">
              <a:lnSpc>
                <a:spcPct val="115000"/>
              </a:lnSpc>
              <a:spcBef>
                <a:spcPts val="0"/>
              </a:spcBef>
              <a:spcAft>
                <a:spcPts val="0"/>
              </a:spcAft>
              <a:buSzPts val="3000"/>
              <a:buChar char="●"/>
            </a:pPr>
            <a:r>
              <a:rPr lang="en" sz="3000"/>
              <a:t>Connected Thermostats</a:t>
            </a:r>
            <a:endParaRPr sz="3000"/>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Business goals for IoT, improving:</a:t>
            </a:r>
            <a:endParaRPr/>
          </a:p>
        </p:txBody>
      </p:sp>
      <p:sp>
        <p:nvSpPr>
          <p:cNvPr id="390" name="Google Shape;390;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en" sz="3000"/>
              <a:t>Product Quality and Extended Product Lifetime</a:t>
            </a:r>
            <a:endParaRPr sz="3000"/>
          </a:p>
          <a:p>
            <a:pPr marL="457200" lvl="0" indent="-419100" algn="l" rtl="0">
              <a:lnSpc>
                <a:spcPct val="115000"/>
              </a:lnSpc>
              <a:spcBef>
                <a:spcPts val="0"/>
              </a:spcBef>
              <a:spcAft>
                <a:spcPts val="0"/>
              </a:spcAft>
              <a:buSzPts val="3000"/>
              <a:buChar char="●"/>
            </a:pPr>
            <a:r>
              <a:rPr lang="en" sz="3000"/>
              <a:t>Service Reliability and Uptime</a:t>
            </a:r>
            <a:endParaRPr sz="3000"/>
          </a:p>
          <a:p>
            <a:pPr marL="457200" lvl="0" indent="-419100" algn="l" rtl="0">
              <a:lnSpc>
                <a:spcPct val="115000"/>
              </a:lnSpc>
              <a:spcBef>
                <a:spcPts val="0"/>
              </a:spcBef>
              <a:spcAft>
                <a:spcPts val="0"/>
              </a:spcAft>
              <a:buSzPts val="3000"/>
              <a:buChar char="●"/>
            </a:pPr>
            <a:r>
              <a:rPr lang="en" sz="3000"/>
              <a:t>Operating Efficiency</a:t>
            </a:r>
            <a:endParaRPr sz="3000"/>
          </a:p>
          <a:p>
            <a:pPr marL="457200" lvl="0" indent="-419100" algn="l" rtl="0">
              <a:lnSpc>
                <a:spcPct val="115000"/>
              </a:lnSpc>
              <a:spcBef>
                <a:spcPts val="0"/>
              </a:spcBef>
              <a:spcAft>
                <a:spcPts val="0"/>
              </a:spcAft>
              <a:buSzPts val="3000"/>
              <a:buChar char="●"/>
            </a:pPr>
            <a:r>
              <a:rPr lang="en" sz="3000"/>
              <a:t>Workforce safety</a:t>
            </a:r>
            <a:endParaRPr sz="3000"/>
          </a:p>
          <a:p>
            <a:pPr marL="457200" lvl="0" indent="-419100" algn="l" rtl="0">
              <a:lnSpc>
                <a:spcPct val="115000"/>
              </a:lnSpc>
              <a:spcBef>
                <a:spcPts val="0"/>
              </a:spcBef>
              <a:spcAft>
                <a:spcPts val="0"/>
              </a:spcAft>
              <a:buSzPts val="3000"/>
              <a:buChar char="●"/>
            </a:pPr>
            <a:r>
              <a:rPr lang="en" sz="3000"/>
              <a:t>Governmental compliance</a:t>
            </a:r>
            <a:endParaRPr sz="3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IoT Verticals</a:t>
            </a:r>
            <a:endParaRPr/>
          </a:p>
        </p:txBody>
      </p:sp>
      <p:sp>
        <p:nvSpPr>
          <p:cNvPr id="396" name="Google Shape;39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Manufacturing</a:t>
            </a:r>
            <a:endParaRPr/>
          </a:p>
          <a:p>
            <a:pPr marL="457200" lvl="0" indent="-342900" algn="l" rtl="0">
              <a:lnSpc>
                <a:spcPct val="115000"/>
              </a:lnSpc>
              <a:spcBef>
                <a:spcPts val="0"/>
              </a:spcBef>
              <a:spcAft>
                <a:spcPts val="0"/>
              </a:spcAft>
              <a:buSzPts val="1800"/>
              <a:buChar char="●"/>
            </a:pPr>
            <a:r>
              <a:rPr lang="en"/>
              <a:t>Smart City</a:t>
            </a:r>
            <a:endParaRPr/>
          </a:p>
          <a:p>
            <a:pPr marL="457200" lvl="0" indent="-342900" algn="l" rtl="0">
              <a:lnSpc>
                <a:spcPct val="115000"/>
              </a:lnSpc>
              <a:spcBef>
                <a:spcPts val="0"/>
              </a:spcBef>
              <a:spcAft>
                <a:spcPts val="0"/>
              </a:spcAft>
              <a:buSzPts val="1800"/>
              <a:buChar char="●"/>
            </a:pPr>
            <a:r>
              <a:rPr lang="en"/>
              <a:t>Smart Building</a:t>
            </a:r>
            <a:endParaRPr/>
          </a:p>
          <a:p>
            <a:pPr marL="457200" lvl="0" indent="-342900" algn="l" rtl="0">
              <a:lnSpc>
                <a:spcPct val="115000"/>
              </a:lnSpc>
              <a:spcBef>
                <a:spcPts val="0"/>
              </a:spcBef>
              <a:spcAft>
                <a:spcPts val="0"/>
              </a:spcAft>
              <a:buSzPts val="1800"/>
              <a:buChar char="●"/>
            </a:pPr>
            <a:r>
              <a:rPr lang="en"/>
              <a:t>Healthcare</a:t>
            </a:r>
            <a:endParaRPr/>
          </a:p>
          <a:p>
            <a:pPr marL="457200" lvl="0" indent="-342900" algn="l" rtl="0">
              <a:lnSpc>
                <a:spcPct val="115000"/>
              </a:lnSpc>
              <a:spcBef>
                <a:spcPts val="0"/>
              </a:spcBef>
              <a:spcAft>
                <a:spcPts val="0"/>
              </a:spcAft>
              <a:buSzPts val="1800"/>
              <a:buChar char="●"/>
            </a:pPr>
            <a:r>
              <a:rPr lang="en"/>
              <a:t>Energy</a:t>
            </a:r>
            <a:endParaRPr/>
          </a:p>
          <a:p>
            <a:pPr marL="457200" lvl="0" indent="-342900" algn="l" rtl="0">
              <a:lnSpc>
                <a:spcPct val="115000"/>
              </a:lnSpc>
              <a:spcBef>
                <a:spcPts val="0"/>
              </a:spcBef>
              <a:spcAft>
                <a:spcPts val="0"/>
              </a:spcAft>
              <a:buSzPts val="1800"/>
              <a:buChar char="●"/>
            </a:pPr>
            <a:r>
              <a:rPr lang="en"/>
              <a:t>Transportation and Smart Vehicles</a:t>
            </a:r>
            <a:endParaRPr/>
          </a:p>
          <a:p>
            <a:pPr marL="457200" lvl="0" indent="-342900" algn="l" rtl="0">
              <a:lnSpc>
                <a:spcPct val="115000"/>
              </a:lnSpc>
              <a:spcBef>
                <a:spcPts val="0"/>
              </a:spcBef>
              <a:spcAft>
                <a:spcPts val="0"/>
              </a:spcAft>
              <a:buSzPts val="1800"/>
              <a:buChar char="●"/>
            </a:pPr>
            <a:r>
              <a:rPr lang="en"/>
              <a:t>Logistics and Inventory Management</a:t>
            </a:r>
            <a:endParaRPr/>
          </a:p>
          <a:p>
            <a:pPr marL="457200" lvl="0" indent="-342900" algn="l" rtl="0">
              <a:lnSpc>
                <a:spcPct val="115000"/>
              </a:lnSpc>
              <a:spcBef>
                <a:spcPts val="0"/>
              </a:spcBef>
              <a:spcAft>
                <a:spcPts val="0"/>
              </a:spcAft>
              <a:buSzPts val="1800"/>
              <a:buChar char="●"/>
            </a:pPr>
            <a:r>
              <a:rPr lang="en"/>
              <a:t>Retail</a:t>
            </a:r>
            <a:endParaRPr/>
          </a:p>
          <a:p>
            <a:pPr marL="457200" lvl="0" indent="-342900" algn="l" rtl="0">
              <a:lnSpc>
                <a:spcPct val="115000"/>
              </a:lnSpc>
              <a:spcBef>
                <a:spcPts val="0"/>
              </a:spcBef>
              <a:spcAft>
                <a:spcPts val="0"/>
              </a:spcAft>
              <a:buSzPts val="1800"/>
              <a:buChar char="●"/>
            </a:pPr>
            <a:r>
              <a:rPr lang="en"/>
              <a:t>Agriculture</a:t>
            </a:r>
            <a:endParaRPr/>
          </a:p>
          <a:p>
            <a:pPr marL="457200" lvl="0" indent="-342900" algn="l" rtl="0">
              <a:lnSpc>
                <a:spcPct val="115000"/>
              </a:lnSpc>
              <a:spcBef>
                <a:spcPts val="0"/>
              </a:spcBef>
              <a:spcAft>
                <a:spcPts val="0"/>
              </a:spcAft>
              <a:buSzPts val="1800"/>
              <a:buChar char="●"/>
            </a:pPr>
            <a:r>
              <a:rPr lang="en"/>
              <a:t>Military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IoT Sub-systems Description</a:t>
            </a:r>
            <a:endParaRPr/>
          </a:p>
        </p:txBody>
      </p:sp>
      <p:sp>
        <p:nvSpPr>
          <p:cNvPr id="402" name="Google Shape;402;p46"/>
          <p:cNvSpPr txBox="1">
            <a:spLocks noGrp="1"/>
          </p:cNvSpPr>
          <p:nvPr>
            <p:ph type="body" idx="1"/>
          </p:nvPr>
        </p:nvSpPr>
        <p:spPr>
          <a:xfrm>
            <a:off x="311700" y="923875"/>
            <a:ext cx="8520600" cy="4019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AutoNum type="arabicPeriod"/>
            </a:pPr>
            <a:r>
              <a:rPr lang="en" sz="1600" b="1"/>
              <a:t>Cloud Gateway</a:t>
            </a:r>
            <a:r>
              <a:rPr lang="en" sz="1600"/>
              <a:t>: The Cloud Gateway provides a cloud hub for secure connectivity, telemetry and event ingestion and device management (including command and control) capabilities.</a:t>
            </a:r>
            <a:endParaRPr sz="1600"/>
          </a:p>
          <a:p>
            <a:pPr marL="457200" lvl="0" indent="-330200" algn="l" rtl="0">
              <a:lnSpc>
                <a:spcPct val="115000"/>
              </a:lnSpc>
              <a:spcBef>
                <a:spcPts val="0"/>
              </a:spcBef>
              <a:spcAft>
                <a:spcPts val="0"/>
              </a:spcAft>
              <a:buSzPts val="1600"/>
              <a:buAutoNum type="arabicPeriod"/>
            </a:pPr>
            <a:r>
              <a:rPr lang="en" sz="1600" b="1"/>
              <a:t>Stream Processing</a:t>
            </a:r>
            <a:r>
              <a:rPr lang="en" sz="1600"/>
              <a:t>: Processes large streams of data records and evaluates rules for those streams.</a:t>
            </a:r>
            <a:endParaRPr sz="1600"/>
          </a:p>
          <a:p>
            <a:pPr marL="457200" lvl="0" indent="-330200" algn="l" rtl="0">
              <a:lnSpc>
                <a:spcPct val="115000"/>
              </a:lnSpc>
              <a:spcBef>
                <a:spcPts val="0"/>
              </a:spcBef>
              <a:spcAft>
                <a:spcPts val="0"/>
              </a:spcAft>
              <a:buSzPts val="1600"/>
              <a:buAutoNum type="arabicPeriod"/>
            </a:pPr>
            <a:r>
              <a:rPr lang="en" sz="1600" b="1"/>
              <a:t>Business Process Integration</a:t>
            </a:r>
            <a:r>
              <a:rPr lang="en" sz="1600"/>
              <a:t>: Facilitates executing actions based on insights garnered from device telemetry data during stream processing. Integration could include storage of informational messages, alarms, sending email or SMS, integration with CRM, and more.</a:t>
            </a:r>
            <a:endParaRPr sz="1600"/>
          </a:p>
          <a:p>
            <a:pPr marL="457200" lvl="0" indent="-330200" algn="l" rtl="0">
              <a:lnSpc>
                <a:spcPct val="115000"/>
              </a:lnSpc>
              <a:spcBef>
                <a:spcPts val="0"/>
              </a:spcBef>
              <a:spcAft>
                <a:spcPts val="0"/>
              </a:spcAft>
              <a:buSzPts val="1600"/>
              <a:buAutoNum type="arabicPeriod"/>
            </a:pPr>
            <a:r>
              <a:rPr lang="en" sz="1600" b="1"/>
              <a:t>Storage</a:t>
            </a:r>
            <a:r>
              <a:rPr lang="en" sz="1600"/>
              <a:t>: Storage can be divided into warm path (data that is required to be available for reporting and visualization immediately from devices), and cold path (data that is stored longer term and used for batch processing).</a:t>
            </a:r>
            <a:endParaRPr sz="1600"/>
          </a:p>
          <a:p>
            <a:pPr marL="457200" lvl="0" indent="-330200" algn="l" rtl="0">
              <a:lnSpc>
                <a:spcPct val="115000"/>
              </a:lnSpc>
              <a:spcBef>
                <a:spcPts val="0"/>
              </a:spcBef>
              <a:spcAft>
                <a:spcPts val="0"/>
              </a:spcAft>
              <a:buSzPts val="1600"/>
              <a:buAutoNum type="arabicPeriod"/>
            </a:pPr>
            <a:r>
              <a:rPr lang="en" sz="1600" b="1"/>
              <a:t>User Interface</a:t>
            </a:r>
            <a:r>
              <a:rPr lang="en" sz="1600"/>
              <a:t>: The user interface for an IoT application can be delivered on a wide array of device types, in native applications, and browsers.</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47"/>
          <p:cNvPicPr preferRelativeResize="0"/>
          <p:nvPr/>
        </p:nvPicPr>
        <p:blipFill rotWithShape="1">
          <a:blip r:embed="rId3">
            <a:alphaModFix/>
          </a:blip>
          <a:srcRect/>
          <a:stretch/>
        </p:blipFill>
        <p:spPr>
          <a:xfrm>
            <a:off x="280425" y="158500"/>
            <a:ext cx="8598851" cy="4836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Example of Sensors Available</a:t>
            </a:r>
            <a:endParaRPr/>
          </a:p>
        </p:txBody>
      </p:sp>
      <p:sp>
        <p:nvSpPr>
          <p:cNvPr id="413" name="Google Shape;413;p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Temperature</a:t>
            </a:r>
            <a:endParaRPr sz="2400"/>
          </a:p>
          <a:p>
            <a:pPr marL="457200" lvl="0" indent="-381000" algn="l" rtl="0">
              <a:lnSpc>
                <a:spcPct val="115000"/>
              </a:lnSpc>
              <a:spcBef>
                <a:spcPts val="0"/>
              </a:spcBef>
              <a:spcAft>
                <a:spcPts val="0"/>
              </a:spcAft>
              <a:buSzPts val="2400"/>
              <a:buChar char="●"/>
            </a:pPr>
            <a:r>
              <a:rPr lang="en" sz="2400"/>
              <a:t>Humidity</a:t>
            </a:r>
            <a:endParaRPr sz="2400"/>
          </a:p>
          <a:p>
            <a:pPr marL="457200" lvl="0" indent="-381000" algn="l" rtl="0">
              <a:lnSpc>
                <a:spcPct val="115000"/>
              </a:lnSpc>
              <a:spcBef>
                <a:spcPts val="0"/>
              </a:spcBef>
              <a:spcAft>
                <a:spcPts val="0"/>
              </a:spcAft>
              <a:buSzPts val="2400"/>
              <a:buChar char="●"/>
            </a:pPr>
            <a:r>
              <a:rPr lang="en" sz="2400"/>
              <a:t>Energy</a:t>
            </a:r>
            <a:endParaRPr sz="2400"/>
          </a:p>
          <a:p>
            <a:pPr marL="457200" lvl="0" indent="-381000" algn="l" rtl="0">
              <a:lnSpc>
                <a:spcPct val="115000"/>
              </a:lnSpc>
              <a:spcBef>
                <a:spcPts val="0"/>
              </a:spcBef>
              <a:spcAft>
                <a:spcPts val="0"/>
              </a:spcAft>
              <a:buSzPts val="2400"/>
              <a:buChar char="●"/>
            </a:pPr>
            <a:r>
              <a:rPr lang="en" sz="2400"/>
              <a:t>Compass</a:t>
            </a:r>
            <a:endParaRPr sz="2400"/>
          </a:p>
          <a:p>
            <a:pPr marL="457200" lvl="0" indent="-381000" algn="l" rtl="0">
              <a:lnSpc>
                <a:spcPct val="115000"/>
              </a:lnSpc>
              <a:spcBef>
                <a:spcPts val="0"/>
              </a:spcBef>
              <a:spcAft>
                <a:spcPts val="0"/>
              </a:spcAft>
              <a:buSzPts val="2400"/>
              <a:buChar char="●"/>
            </a:pPr>
            <a:r>
              <a:rPr lang="en" sz="2400"/>
              <a:t>Pressure</a:t>
            </a:r>
            <a:endParaRPr sz="2400"/>
          </a:p>
          <a:p>
            <a:pPr marL="457200" lvl="0" indent="-381000" algn="l" rtl="0">
              <a:lnSpc>
                <a:spcPct val="115000"/>
              </a:lnSpc>
              <a:spcBef>
                <a:spcPts val="0"/>
              </a:spcBef>
              <a:spcAft>
                <a:spcPts val="0"/>
              </a:spcAft>
              <a:buSzPts val="2400"/>
              <a:buChar char="●"/>
            </a:pPr>
            <a:r>
              <a:rPr lang="en" sz="2400"/>
              <a:t>Sonar</a:t>
            </a:r>
            <a:endParaRPr sz="2400"/>
          </a:p>
          <a:p>
            <a:pPr marL="457200" lvl="0" indent="-381000" algn="l" rtl="0">
              <a:lnSpc>
                <a:spcPct val="115000"/>
              </a:lnSpc>
              <a:spcBef>
                <a:spcPts val="0"/>
              </a:spcBef>
              <a:spcAft>
                <a:spcPts val="0"/>
              </a:spcAft>
              <a:buSzPts val="2400"/>
              <a:buChar char="●"/>
            </a:pPr>
            <a:r>
              <a:rPr lang="en" sz="2400"/>
              <a:t>Light and UV</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9"/>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Edge Computing</a:t>
            </a:r>
            <a:endParaRPr/>
          </a:p>
        </p:txBody>
      </p:sp>
      <p:sp>
        <p:nvSpPr>
          <p:cNvPr id="419" name="Google Shape;419;p49"/>
          <p:cNvSpPr txBox="1">
            <a:spLocks noGrp="1"/>
          </p:cNvSpPr>
          <p:nvPr>
            <p:ph type="body" idx="1"/>
          </p:nvPr>
        </p:nvSpPr>
        <p:spPr>
          <a:xfrm>
            <a:off x="311700" y="695275"/>
            <a:ext cx="8520600" cy="416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Edge computing is a distributed computing paradigm which brings computer data processing and storage closer to the location where it is needed. So, instead of having a centralized, remote cloud to do all the work, the data is handled and stored locally, i.e. on the IoT device itself or at the nearest network node.</a:t>
            </a:r>
            <a:endParaRPr/>
          </a:p>
          <a:p>
            <a:pPr marL="457200" lvl="0" indent="-342900" algn="l" rtl="0">
              <a:lnSpc>
                <a:spcPct val="115000"/>
              </a:lnSpc>
              <a:spcBef>
                <a:spcPts val="0"/>
              </a:spcBef>
              <a:spcAft>
                <a:spcPts val="0"/>
              </a:spcAft>
              <a:buSzPts val="1800"/>
              <a:buChar char="●"/>
            </a:pPr>
            <a:r>
              <a:rPr lang="en"/>
              <a:t>Computation is largely or completely performed on distributed device nodes. </a:t>
            </a:r>
            <a:endParaRPr/>
          </a:p>
          <a:p>
            <a:pPr marL="457200" lvl="0" indent="-342900" algn="l" rtl="0">
              <a:lnSpc>
                <a:spcPct val="115000"/>
              </a:lnSpc>
              <a:spcBef>
                <a:spcPts val="0"/>
              </a:spcBef>
              <a:spcAft>
                <a:spcPts val="0"/>
              </a:spcAft>
              <a:buSzPts val="1800"/>
              <a:buChar char="●"/>
            </a:pPr>
            <a:r>
              <a:rPr lang="en"/>
              <a:t>Edge computing pushes applications, data and computing power (services) away from centralized points to locations closer to the user. </a:t>
            </a:r>
            <a:endParaRPr/>
          </a:p>
          <a:p>
            <a:pPr marL="457200" lvl="0" indent="-342900" algn="l" rtl="0">
              <a:lnSpc>
                <a:spcPct val="115000"/>
              </a:lnSpc>
              <a:spcBef>
                <a:spcPts val="0"/>
              </a:spcBef>
              <a:spcAft>
                <a:spcPts val="0"/>
              </a:spcAft>
              <a:buSzPts val="1800"/>
              <a:buChar char="●"/>
            </a:pPr>
            <a:r>
              <a:rPr lang="en"/>
              <a:t>Edge computing does not need contact with any centralized cloud, although it may interact with one.</a:t>
            </a:r>
            <a:endParaRPr/>
          </a:p>
          <a:p>
            <a:pPr marL="457200" lvl="0" indent="-342900" algn="l" rtl="0">
              <a:lnSpc>
                <a:spcPct val="115000"/>
              </a:lnSpc>
              <a:spcBef>
                <a:spcPts val="0"/>
              </a:spcBef>
              <a:spcAft>
                <a:spcPts val="0"/>
              </a:spcAft>
              <a:buSzPts val="1800"/>
              <a:buChar char="●"/>
            </a:pPr>
            <a:r>
              <a:rPr lang="en"/>
              <a:t>Edge application services reduce the volumes of data that must be moved, the consequent traffic, and the distance the data must travel. That provides lower latency and reduces transmission costs.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Difference between Third and Fourth</a:t>
            </a:r>
            <a:endParaRPr/>
          </a:p>
        </p:txBody>
      </p:sp>
      <p:sp>
        <p:nvSpPr>
          <p:cNvPr id="141" name="Google Shape;141;p5"/>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Fourth Industrial Revolution is different from the third for two reasons: the gap between the digital, physical and biological worlds is shrinking, and technology is changing faster than ever.</a:t>
            </a:r>
            <a:endParaRPr sz="2400"/>
          </a:p>
          <a:p>
            <a:pPr marL="457200" lvl="0" indent="-381000" algn="l" rtl="0">
              <a:lnSpc>
                <a:spcPct val="115000"/>
              </a:lnSpc>
              <a:spcBef>
                <a:spcPts val="0"/>
              </a:spcBef>
              <a:spcAft>
                <a:spcPts val="0"/>
              </a:spcAft>
              <a:buSzPts val="2400"/>
              <a:buChar char="●"/>
            </a:pPr>
            <a:r>
              <a:rPr lang="en" sz="2400"/>
              <a:t>For evidence of how quickly technological change is spreading, observe the adoption of the telephone. It took 75 years for 100 million people to get access to the telephone; the gaming app "Pokemon Go" hooked that many users in less than one month in 2016.</a:t>
            </a:r>
            <a:endParaRPr sz="2400"/>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600"/>
              <a:t>Why pure cloud computing isn’t the best option for IoT</a:t>
            </a:r>
            <a:endParaRPr sz="2600"/>
          </a:p>
          <a:p>
            <a:pPr marL="0" lvl="0" indent="0" algn="l" rtl="0">
              <a:lnSpc>
                <a:spcPct val="100000"/>
              </a:lnSpc>
              <a:spcBef>
                <a:spcPts val="0"/>
              </a:spcBef>
              <a:spcAft>
                <a:spcPts val="0"/>
              </a:spcAft>
              <a:buSzPts val="2800"/>
              <a:buNone/>
            </a:pPr>
            <a:endParaRPr/>
          </a:p>
        </p:txBody>
      </p:sp>
      <p:sp>
        <p:nvSpPr>
          <p:cNvPr id="425" name="Google Shape;425;p50"/>
          <p:cNvSpPr txBox="1">
            <a:spLocks noGrp="1"/>
          </p:cNvSpPr>
          <p:nvPr>
            <p:ph type="body" idx="1"/>
          </p:nvPr>
        </p:nvSpPr>
        <p:spPr>
          <a:xfrm>
            <a:off x="311700" y="923875"/>
            <a:ext cx="8520600" cy="392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Traditional cloud computing has a number of drawbacks when it comes to IoT:</a:t>
            </a:r>
            <a:endParaRPr/>
          </a:p>
          <a:p>
            <a:pPr marL="457200" lvl="0" indent="-342900" algn="l" rtl="0">
              <a:lnSpc>
                <a:spcPct val="115000"/>
              </a:lnSpc>
              <a:spcBef>
                <a:spcPts val="1600"/>
              </a:spcBef>
              <a:spcAft>
                <a:spcPts val="0"/>
              </a:spcAft>
              <a:buSzPts val="1800"/>
              <a:buChar char="●"/>
            </a:pPr>
            <a:r>
              <a:rPr lang="en"/>
              <a:t>Data security threats. Data is constantly being transmitted back and forth between the cloud and a device, and as such, the risk of privacy violation is heightened.</a:t>
            </a:r>
            <a:endParaRPr/>
          </a:p>
          <a:p>
            <a:pPr marL="457200" lvl="0" indent="-342900" algn="l" rtl="0">
              <a:lnSpc>
                <a:spcPct val="115000"/>
              </a:lnSpc>
              <a:spcBef>
                <a:spcPts val="0"/>
              </a:spcBef>
              <a:spcAft>
                <a:spcPts val="0"/>
              </a:spcAft>
              <a:buSzPts val="1800"/>
              <a:buChar char="●"/>
            </a:pPr>
            <a:r>
              <a:rPr lang="en"/>
              <a:t>Performance issues. IoT applications rely heavily on real-time actions. Yet, the processing speed of your cloud-based app often depends on the actual distance between the device itself and the server location.</a:t>
            </a:r>
            <a:endParaRPr/>
          </a:p>
          <a:p>
            <a:pPr marL="457200" lvl="0" indent="-342900" algn="l" rtl="0">
              <a:lnSpc>
                <a:spcPct val="115000"/>
              </a:lnSpc>
              <a:spcBef>
                <a:spcPts val="0"/>
              </a:spcBef>
              <a:spcAft>
                <a:spcPts val="0"/>
              </a:spcAft>
              <a:buSzPts val="1800"/>
              <a:buChar char="●"/>
            </a:pPr>
            <a:r>
              <a:rPr lang="en"/>
              <a:t>Operational costs coincidentally grow as the amount of data produced and shared increases.</a:t>
            </a:r>
            <a:endParaRPr/>
          </a:p>
          <a:p>
            <a:pPr marL="0" lvl="0" indent="0" algn="l" rtl="0">
              <a:lnSpc>
                <a:spcPct val="115000"/>
              </a:lnSpc>
              <a:spcBef>
                <a:spcPts val="1600"/>
              </a:spcBef>
              <a:spcAft>
                <a:spcPts val="1600"/>
              </a:spcAft>
              <a:buSzPts val="1800"/>
              <a:buNone/>
            </a:pPr>
            <a:r>
              <a:rPr lang="en"/>
              <a:t>On top of that, most data sourced to the cloud often bears no practical value and is never used.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does edge computing work?</a:t>
            </a:r>
            <a:endParaRPr/>
          </a:p>
        </p:txBody>
      </p:sp>
      <p:sp>
        <p:nvSpPr>
          <p:cNvPr id="431" name="Google Shape;431;p51"/>
          <p:cNvSpPr txBox="1">
            <a:spLocks noGrp="1"/>
          </p:cNvSpPr>
          <p:nvPr>
            <p:ph type="body" idx="1"/>
          </p:nvPr>
        </p:nvSpPr>
        <p:spPr>
          <a:xfrm>
            <a:off x="311700" y="1000075"/>
            <a:ext cx="8520600" cy="4082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en" sz="1700"/>
              <a:t>Every IoT sensor produces tons of data every second. In the case of cloud computing, the data is instantly transferred to the central, unified cloud database where it’s processed and stored.</a:t>
            </a:r>
            <a:endParaRPr sz="1700"/>
          </a:p>
          <a:p>
            <a:pPr marL="457200" lvl="0" indent="-336550" algn="l" rtl="0">
              <a:lnSpc>
                <a:spcPct val="115000"/>
              </a:lnSpc>
              <a:spcBef>
                <a:spcPts val="0"/>
              </a:spcBef>
              <a:spcAft>
                <a:spcPts val="0"/>
              </a:spcAft>
              <a:buSzPts val="1700"/>
              <a:buChar char="●"/>
            </a:pPr>
            <a:r>
              <a:rPr lang="en" sz="1700"/>
              <a:t>If there’s any action required, the central server will send its response back to the device upon receiving and analyzing the acquired data.</a:t>
            </a:r>
            <a:endParaRPr sz="1700"/>
          </a:p>
          <a:p>
            <a:pPr marL="457200" lvl="0" indent="-336550" algn="l" rtl="0">
              <a:lnSpc>
                <a:spcPct val="115000"/>
              </a:lnSpc>
              <a:spcBef>
                <a:spcPts val="0"/>
              </a:spcBef>
              <a:spcAft>
                <a:spcPts val="0"/>
              </a:spcAft>
              <a:buSzPts val="1700"/>
              <a:buChar char="●"/>
            </a:pPr>
            <a:r>
              <a:rPr lang="en" sz="1700"/>
              <a:t>While the whole process typically takes less than a second to complete, there might be situations when the response may be delayed or interrupted. This can happen due to a network glitch, weak internet connection, or simply because the data center is located too far from the device.</a:t>
            </a:r>
            <a:endParaRPr sz="1700"/>
          </a:p>
          <a:p>
            <a:pPr marL="457200" lvl="0" indent="-336550" algn="l" rtl="0">
              <a:lnSpc>
                <a:spcPct val="115000"/>
              </a:lnSpc>
              <a:spcBef>
                <a:spcPts val="0"/>
              </a:spcBef>
              <a:spcAft>
                <a:spcPts val="0"/>
              </a:spcAft>
              <a:buSzPts val="1700"/>
              <a:buChar char="●"/>
            </a:pPr>
            <a:r>
              <a:rPr lang="en" sz="1700"/>
              <a:t>Now, in case of edge computing, you don’t need to send the data acquired by the IoT sensors anywhere. The device itself or the nearest network node (e.g. the router) is responsible for data processing and can respond in a proper manner if action is required.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2"/>
          <p:cNvSpPr txBox="1">
            <a:spLocks noGrp="1"/>
          </p:cNvSpPr>
          <p:nvPr>
            <p:ph type="title"/>
          </p:nvPr>
        </p:nvSpPr>
        <p:spPr>
          <a:xfrm>
            <a:off x="311700" y="1024425"/>
            <a:ext cx="8520600" cy="280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Edge Computing makes it possible that the IoT device is no longer dependent on the internet connection and can function as a standalone network node.</a:t>
            </a:r>
            <a:endParaRPr/>
          </a:p>
          <a:p>
            <a:pPr marL="0" lvl="0" indent="0" algn="ctr" rtl="0">
              <a:lnSpc>
                <a:spcPct val="100000"/>
              </a:lnSpc>
              <a:spcBef>
                <a:spcPts val="0"/>
              </a:spcBef>
              <a:spcAft>
                <a:spcPts val="0"/>
              </a:spcAft>
              <a:buSzPts val="36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The benefits for edge computing in IoT</a:t>
            </a:r>
            <a:endParaRPr/>
          </a:p>
        </p:txBody>
      </p:sp>
      <p:sp>
        <p:nvSpPr>
          <p:cNvPr id="442" name="Google Shape;442;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1400"/>
              </a:spcBef>
              <a:spcAft>
                <a:spcPts val="0"/>
              </a:spcAft>
              <a:buSzPts val="3000"/>
              <a:buAutoNum type="arabicPeriod"/>
            </a:pPr>
            <a:r>
              <a:rPr lang="en" sz="3000"/>
              <a:t>Increased data security</a:t>
            </a:r>
            <a:endParaRPr sz="3000"/>
          </a:p>
          <a:p>
            <a:pPr marL="457200" lvl="0" indent="-419100" algn="l" rtl="0">
              <a:lnSpc>
                <a:spcPct val="115000"/>
              </a:lnSpc>
              <a:spcBef>
                <a:spcPts val="0"/>
              </a:spcBef>
              <a:spcAft>
                <a:spcPts val="0"/>
              </a:spcAft>
              <a:buSzPts val="3000"/>
              <a:buAutoNum type="arabicPeriod"/>
            </a:pPr>
            <a:r>
              <a:rPr lang="en" sz="3000"/>
              <a:t>Better app performance</a:t>
            </a:r>
            <a:endParaRPr sz="3000"/>
          </a:p>
          <a:p>
            <a:pPr marL="457200" lvl="0" indent="-419100" algn="l" rtl="0">
              <a:lnSpc>
                <a:spcPct val="115000"/>
              </a:lnSpc>
              <a:spcBef>
                <a:spcPts val="0"/>
              </a:spcBef>
              <a:spcAft>
                <a:spcPts val="0"/>
              </a:spcAft>
              <a:buSzPts val="3000"/>
              <a:buAutoNum type="arabicPeriod"/>
            </a:pPr>
            <a:r>
              <a:rPr lang="en" sz="3000"/>
              <a:t>Reduced operational costs</a:t>
            </a:r>
            <a:endParaRPr sz="3000"/>
          </a:p>
          <a:p>
            <a:pPr marL="457200" lvl="0" indent="-419100" algn="l" rtl="0">
              <a:lnSpc>
                <a:spcPct val="115000"/>
              </a:lnSpc>
              <a:spcBef>
                <a:spcPts val="0"/>
              </a:spcBef>
              <a:spcAft>
                <a:spcPts val="0"/>
              </a:spcAft>
              <a:buSzPts val="3000"/>
              <a:buAutoNum type="arabicPeriod"/>
            </a:pPr>
            <a:r>
              <a:rPr lang="en" sz="3000"/>
              <a:t>Improved business efficiency and reliability</a:t>
            </a:r>
            <a:endParaRPr sz="3000"/>
          </a:p>
          <a:p>
            <a:pPr marL="457200" lvl="0" indent="-419100" algn="l" rtl="0">
              <a:lnSpc>
                <a:spcPct val="115000"/>
              </a:lnSpc>
              <a:spcBef>
                <a:spcPts val="0"/>
              </a:spcBef>
              <a:spcAft>
                <a:spcPts val="0"/>
              </a:spcAft>
              <a:buSzPts val="3000"/>
              <a:buAutoNum type="arabicPeriod"/>
            </a:pPr>
            <a:r>
              <a:rPr lang="en" sz="3000"/>
              <a:t>Unlimited scalability</a:t>
            </a:r>
            <a:endParaRPr sz="3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Edge Computing Use Cases</a:t>
            </a:r>
            <a:endParaRPr/>
          </a:p>
        </p:txBody>
      </p:sp>
      <p:sp>
        <p:nvSpPr>
          <p:cNvPr id="448" name="Google Shape;448;p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2400"/>
              <a:t>McKinsey finds that the industries with the most edge computing use cases are:</a:t>
            </a:r>
            <a:endParaRPr sz="2400"/>
          </a:p>
          <a:p>
            <a:pPr marL="457200" lvl="0" indent="-381000" algn="l" rtl="0">
              <a:lnSpc>
                <a:spcPct val="115000"/>
              </a:lnSpc>
              <a:spcBef>
                <a:spcPts val="1600"/>
              </a:spcBef>
              <a:spcAft>
                <a:spcPts val="0"/>
              </a:spcAft>
              <a:buSzPts val="2400"/>
              <a:buChar char="●"/>
            </a:pPr>
            <a:r>
              <a:rPr lang="en" sz="2400"/>
              <a:t>travel, transportation, and logistics</a:t>
            </a:r>
            <a:endParaRPr sz="2400"/>
          </a:p>
          <a:p>
            <a:pPr marL="457200" lvl="0" indent="-381000" algn="l" rtl="0">
              <a:lnSpc>
                <a:spcPct val="115000"/>
              </a:lnSpc>
              <a:spcBef>
                <a:spcPts val="0"/>
              </a:spcBef>
              <a:spcAft>
                <a:spcPts val="0"/>
              </a:spcAft>
              <a:buSzPts val="2400"/>
              <a:buChar char="●"/>
            </a:pPr>
            <a:r>
              <a:rPr lang="en" sz="2400"/>
              <a:t>energy</a:t>
            </a:r>
            <a:endParaRPr sz="2400"/>
          </a:p>
          <a:p>
            <a:pPr marL="457200" lvl="0" indent="-381000" algn="l" rtl="0">
              <a:lnSpc>
                <a:spcPct val="115000"/>
              </a:lnSpc>
              <a:spcBef>
                <a:spcPts val="0"/>
              </a:spcBef>
              <a:spcAft>
                <a:spcPts val="0"/>
              </a:spcAft>
              <a:buSzPts val="2400"/>
              <a:buChar char="●"/>
            </a:pPr>
            <a:r>
              <a:rPr lang="en" sz="2400"/>
              <a:t>retail</a:t>
            </a:r>
            <a:endParaRPr sz="2400"/>
          </a:p>
          <a:p>
            <a:pPr marL="457200" lvl="0" indent="-381000" algn="l" rtl="0">
              <a:lnSpc>
                <a:spcPct val="115000"/>
              </a:lnSpc>
              <a:spcBef>
                <a:spcPts val="0"/>
              </a:spcBef>
              <a:spcAft>
                <a:spcPts val="0"/>
              </a:spcAft>
              <a:buSzPts val="2400"/>
              <a:buChar char="●"/>
            </a:pPr>
            <a:r>
              <a:rPr lang="en" sz="2400"/>
              <a:t>healthcare</a:t>
            </a:r>
            <a:endParaRPr sz="2400"/>
          </a:p>
          <a:p>
            <a:pPr marL="457200" lvl="0" indent="-381000" algn="l" rtl="0">
              <a:lnSpc>
                <a:spcPct val="115000"/>
              </a:lnSpc>
              <a:spcBef>
                <a:spcPts val="0"/>
              </a:spcBef>
              <a:spcAft>
                <a:spcPts val="0"/>
              </a:spcAft>
              <a:buSzPts val="2400"/>
              <a:buChar char="●"/>
            </a:pPr>
            <a:r>
              <a:rPr lang="en" sz="2400"/>
              <a:t>utilities</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5"/>
          <p:cNvSpPr txBox="1">
            <a:spLocks noGrp="1"/>
          </p:cNvSpPr>
          <p:nvPr>
            <p:ph type="ctrTitle"/>
          </p:nvPr>
        </p:nvSpPr>
        <p:spPr>
          <a:xfrm>
            <a:off x="685800" y="2836651"/>
            <a:ext cx="7772400" cy="110251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
              <a:t>Voice Revolution</a:t>
            </a:r>
            <a:endParaRPr/>
          </a:p>
        </p:txBody>
      </p:sp>
      <p:pic>
        <p:nvPicPr>
          <p:cNvPr id="454" name="Google Shape;454;p55" descr="banner_without-text.jpg"/>
          <p:cNvPicPr preferRelativeResize="0"/>
          <p:nvPr/>
        </p:nvPicPr>
        <p:blipFill rotWithShape="1">
          <a:blip r:embed="rId3">
            <a:alphaModFix/>
          </a:blip>
          <a:srcRect/>
          <a:stretch/>
        </p:blipFill>
        <p:spPr>
          <a:xfrm>
            <a:off x="0" y="847725"/>
            <a:ext cx="9144000" cy="337566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Voice control is most suitable in the following IoT use cases</a:t>
            </a:r>
            <a:endParaRPr/>
          </a:p>
        </p:txBody>
      </p:sp>
      <p:sp>
        <p:nvSpPr>
          <p:cNvPr id="460" name="Google Shape;460;p56"/>
          <p:cNvSpPr txBox="1">
            <a:spLocks noGrp="1"/>
          </p:cNvSpPr>
          <p:nvPr>
            <p:ph type="body" idx="1"/>
          </p:nvPr>
        </p:nvSpPr>
        <p:spPr>
          <a:xfrm>
            <a:off x="311700" y="1457275"/>
            <a:ext cx="8520600" cy="34164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en" sz="3000"/>
              <a:t>Home automation</a:t>
            </a:r>
            <a:endParaRPr sz="3000"/>
          </a:p>
          <a:p>
            <a:pPr marL="457200" lvl="0" indent="-419100" algn="l" rtl="0">
              <a:lnSpc>
                <a:spcPct val="115000"/>
              </a:lnSpc>
              <a:spcBef>
                <a:spcPts val="0"/>
              </a:spcBef>
              <a:spcAft>
                <a:spcPts val="0"/>
              </a:spcAft>
              <a:buSzPts val="3000"/>
              <a:buChar char="●"/>
            </a:pPr>
            <a:r>
              <a:rPr lang="en" sz="3000"/>
              <a:t>Automobiles</a:t>
            </a:r>
            <a:endParaRPr sz="3000"/>
          </a:p>
          <a:p>
            <a:pPr marL="457200" lvl="0" indent="-419100" algn="l" rtl="0">
              <a:lnSpc>
                <a:spcPct val="115000"/>
              </a:lnSpc>
              <a:spcBef>
                <a:spcPts val="0"/>
              </a:spcBef>
              <a:spcAft>
                <a:spcPts val="0"/>
              </a:spcAft>
              <a:buSzPts val="3000"/>
              <a:buChar char="●"/>
            </a:pPr>
            <a:r>
              <a:rPr lang="en" sz="3000"/>
              <a:t>Health Care</a:t>
            </a:r>
            <a:endParaRPr sz="3000"/>
          </a:p>
          <a:p>
            <a:pPr marL="457200" lvl="0" indent="-419100" algn="l" rtl="0">
              <a:lnSpc>
                <a:spcPct val="115000"/>
              </a:lnSpc>
              <a:spcBef>
                <a:spcPts val="0"/>
              </a:spcBef>
              <a:spcAft>
                <a:spcPts val="0"/>
              </a:spcAft>
              <a:buSzPts val="3000"/>
              <a:buChar char="●"/>
            </a:pPr>
            <a:r>
              <a:rPr lang="en" sz="3000"/>
              <a:t>Entertainment</a:t>
            </a:r>
            <a:endParaRPr sz="3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Voice Assistants Are Taking Over Consumer IoT</a:t>
            </a:r>
            <a:endParaRPr/>
          </a:p>
        </p:txBody>
      </p:sp>
      <p:sp>
        <p:nvSpPr>
          <p:cNvPr id="466" name="Google Shape;466;p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No industry felt the heat of the voice assistant battle more than Consumer IoT (CIoT), in which voice assistant integrations became the primary focus for any CIoT product-centric company. </a:t>
            </a:r>
            <a:endParaRPr/>
          </a:p>
          <a:p>
            <a:pPr marL="0" lvl="0" indent="0" algn="l" rtl="0">
              <a:lnSpc>
                <a:spcPct val="115000"/>
              </a:lnSpc>
              <a:spcBef>
                <a:spcPts val="1600"/>
              </a:spcBef>
              <a:spcAft>
                <a:spcPts val="1600"/>
              </a:spcAft>
              <a:buSzPts val="1800"/>
              <a:buNone/>
            </a:pPr>
            <a:r>
              <a:rPr lang="en"/>
              <a:t>Imagine a future in which every command is at the tip of your tongue. When you wake up. your bathroom mirror can report your schedule for the day. During breakfast, you can ask the coffee machine for a latte, extra foam. On the train, your watch will tell you just how late you’ll be to work. In the office, your printer will pipe up, asking for more ink, please.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Entry point into the IoT’s has been Amazon and Google’s smart speakers</a:t>
            </a:r>
            <a:endParaRPr/>
          </a:p>
        </p:txBody>
      </p:sp>
      <p:sp>
        <p:nvSpPr>
          <p:cNvPr id="472" name="Google Shape;472;p58"/>
          <p:cNvSpPr txBox="1">
            <a:spLocks noGrp="1"/>
          </p:cNvSpPr>
          <p:nvPr>
            <p:ph type="body" idx="1"/>
          </p:nvPr>
        </p:nvSpPr>
        <p:spPr>
          <a:xfrm>
            <a:off x="311700" y="14572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For many consumers, the entry point into the Internet of Things has been Amazon and Google’s smart speakers. </a:t>
            </a:r>
            <a:endParaRPr/>
          </a:p>
          <a:p>
            <a:pPr marL="0" lvl="0" indent="0" algn="l" rtl="0">
              <a:lnSpc>
                <a:spcPct val="115000"/>
              </a:lnSpc>
              <a:spcBef>
                <a:spcPts val="1600"/>
              </a:spcBef>
              <a:spcAft>
                <a:spcPts val="1600"/>
              </a:spcAft>
              <a:buSzPts val="1800"/>
              <a:buNone/>
            </a:pPr>
            <a:r>
              <a:rPr lang="en"/>
              <a:t>Voice control is one of the primary drivers of smart home market growth with the number of home voice devices projected to reach 275 million by 2023 in USA alone.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9"/>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959"/>
              <a:buFont typeface="Calibri"/>
              <a:buNone/>
            </a:pPr>
            <a:r>
              <a:rPr lang="en" sz="3600"/>
              <a:t>Visions of dialogue from science fiction</a:t>
            </a:r>
            <a:endParaRPr sz="3600"/>
          </a:p>
        </p:txBody>
      </p:sp>
      <p:sp>
        <p:nvSpPr>
          <p:cNvPr id="478" name="Google Shape;478;p59"/>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p>
            <a:pPr marL="342900" lvl="0" indent="-342900" algn="l" rtl="0">
              <a:lnSpc>
                <a:spcPct val="115000"/>
              </a:lnSpc>
              <a:spcBef>
                <a:spcPts val="0"/>
              </a:spcBef>
              <a:spcAft>
                <a:spcPts val="0"/>
              </a:spcAft>
              <a:buClr>
                <a:schemeClr val="dk1"/>
              </a:buClr>
              <a:buSzPts val="3200"/>
              <a:buChar char="●"/>
            </a:pPr>
            <a:r>
              <a:rPr lang="en"/>
              <a:t>Hal  “2001:  A Space Odyssey” (1968)</a:t>
            </a:r>
            <a:endParaRPr/>
          </a:p>
          <a:p>
            <a:pPr marL="742950" lvl="1" indent="-285750" algn="l" rtl="0">
              <a:lnSpc>
                <a:spcPct val="115000"/>
              </a:lnSpc>
              <a:spcBef>
                <a:spcPts val="560"/>
              </a:spcBef>
              <a:spcAft>
                <a:spcPts val="0"/>
              </a:spcAft>
              <a:buClr>
                <a:schemeClr val="dk1"/>
              </a:buClr>
              <a:buSzPts val="2800"/>
              <a:buChar char="○"/>
            </a:pPr>
            <a:r>
              <a:rPr lang="en"/>
              <a:t>Naturally conversing computer</a:t>
            </a:r>
            <a:endParaRPr/>
          </a:p>
          <a:p>
            <a:pPr marL="342900" lvl="0" indent="-342900" algn="l" rtl="0">
              <a:lnSpc>
                <a:spcPct val="115000"/>
              </a:lnSpc>
              <a:spcBef>
                <a:spcPts val="640"/>
              </a:spcBef>
              <a:spcAft>
                <a:spcPts val="0"/>
              </a:spcAft>
              <a:buClr>
                <a:schemeClr val="dk1"/>
              </a:buClr>
              <a:buSzPts val="3200"/>
              <a:buChar char="●"/>
            </a:pPr>
            <a:r>
              <a:rPr lang="en"/>
              <a:t>Star Trek (original 1966)</a:t>
            </a:r>
            <a:endParaRPr/>
          </a:p>
          <a:p>
            <a:pPr marL="742950" lvl="1" indent="-285750" algn="l" rtl="0">
              <a:lnSpc>
                <a:spcPct val="115000"/>
              </a:lnSpc>
              <a:spcBef>
                <a:spcPts val="560"/>
              </a:spcBef>
              <a:spcAft>
                <a:spcPts val="0"/>
              </a:spcAft>
              <a:buClr>
                <a:schemeClr val="dk1"/>
              </a:buClr>
              <a:buSzPts val="2800"/>
              <a:buChar char="○"/>
            </a:pPr>
            <a:r>
              <a:rPr lang="en"/>
              <a:t>Natural language command and control</a:t>
            </a:r>
            <a:endParaRPr/>
          </a:p>
          <a:p>
            <a:pPr marL="342900" lvl="0" indent="-342900" algn="l" rtl="0">
              <a:lnSpc>
                <a:spcPct val="115000"/>
              </a:lnSpc>
              <a:spcBef>
                <a:spcPts val="640"/>
              </a:spcBef>
              <a:spcAft>
                <a:spcPts val="0"/>
              </a:spcAft>
              <a:buClr>
                <a:schemeClr val="dk1"/>
              </a:buClr>
              <a:buSzPts val="3200"/>
              <a:buChar char="●"/>
            </a:pPr>
            <a:r>
              <a:rPr lang="en"/>
              <a:t>Her  (2013)</a:t>
            </a:r>
            <a:endParaRPr/>
          </a:p>
          <a:p>
            <a:pPr marL="742950" lvl="1" indent="-285750" algn="l" rtl="0">
              <a:lnSpc>
                <a:spcPct val="115000"/>
              </a:lnSpc>
              <a:spcBef>
                <a:spcPts val="560"/>
              </a:spcBef>
              <a:spcAft>
                <a:spcPts val="0"/>
              </a:spcAft>
              <a:buClr>
                <a:schemeClr val="dk1"/>
              </a:buClr>
              <a:buSzPts val="2800"/>
              <a:buChar char="○"/>
            </a:pPr>
            <a:r>
              <a:rPr lang="en"/>
              <a:t>A virtual partner with natural dialogue capabilities</a:t>
            </a:r>
            <a:endParaRPr/>
          </a:p>
          <a:p>
            <a:pPr marL="742950" lvl="1" indent="-107950" algn="l" rtl="0">
              <a:lnSpc>
                <a:spcPct val="115000"/>
              </a:lnSpc>
              <a:spcBef>
                <a:spcPts val="560"/>
              </a:spcBef>
              <a:spcAft>
                <a:spcPts val="0"/>
              </a:spcAft>
              <a:buClr>
                <a:schemeClr val="dk1"/>
              </a:buClr>
              <a:buSzPts val="2800"/>
              <a:buNone/>
            </a:pPr>
            <a:endParaRPr/>
          </a:p>
          <a:p>
            <a:pPr marL="342900" lvl="0" indent="-139700" algn="l" rtl="0">
              <a:lnSpc>
                <a:spcPct val="115000"/>
              </a:lnSpc>
              <a:spcBef>
                <a:spcPts val="640"/>
              </a:spcBef>
              <a:spcAft>
                <a:spcPts val="1600"/>
              </a:spcAft>
              <a:buClr>
                <a:schemeClr val="dk1"/>
              </a:buClr>
              <a:buSzPts val="3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The Issues and Concerns</a:t>
            </a:r>
            <a:endParaRPr/>
          </a:p>
        </p:txBody>
      </p:sp>
      <p:sp>
        <p:nvSpPr>
          <p:cNvPr id="147" name="Google Shape;147;p6"/>
          <p:cNvSpPr txBox="1">
            <a:spLocks noGrp="1"/>
          </p:cNvSpPr>
          <p:nvPr>
            <p:ph type="body" idx="1"/>
          </p:nvPr>
        </p:nvSpPr>
        <p:spPr>
          <a:xfrm>
            <a:off x="311700" y="1152475"/>
            <a:ext cx="8520600" cy="37410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Some experts warn of a "</a:t>
            </a:r>
            <a:r>
              <a:rPr lang="en" sz="2000" b="1"/>
              <a:t>winner-take-all economy</a:t>
            </a:r>
            <a:r>
              <a:rPr lang="en" sz="2000"/>
              <a:t>," where high-skilled workers are rewarded with high pay, and the rest of workers are left behind.</a:t>
            </a:r>
            <a:endParaRPr sz="2000"/>
          </a:p>
          <a:p>
            <a:pPr marL="457200" lvl="0" indent="-355600" algn="l" rtl="0">
              <a:lnSpc>
                <a:spcPct val="115000"/>
              </a:lnSpc>
              <a:spcBef>
                <a:spcPts val="0"/>
              </a:spcBef>
              <a:spcAft>
                <a:spcPts val="0"/>
              </a:spcAft>
              <a:buSzPts val="2000"/>
              <a:buChar char="●"/>
            </a:pPr>
            <a:r>
              <a:rPr lang="en" sz="2000"/>
              <a:t>A 2018 report by investment firm UBS found </a:t>
            </a:r>
            <a:r>
              <a:rPr lang="en" sz="2000" b="1"/>
              <a:t>billionaires have driven</a:t>
            </a:r>
            <a:r>
              <a:rPr lang="en" sz="2000"/>
              <a:t> almost 80 percent of the 40 </a:t>
            </a:r>
            <a:r>
              <a:rPr lang="en" sz="2000" b="1"/>
              <a:t>main breakthrough innovations</a:t>
            </a:r>
            <a:r>
              <a:rPr lang="en" sz="2000"/>
              <a:t> over the past four decades.</a:t>
            </a:r>
            <a:endParaRPr sz="2000"/>
          </a:p>
          <a:p>
            <a:pPr marL="457200" lvl="0" indent="-355600" algn="l" rtl="0">
              <a:lnSpc>
                <a:spcPct val="115000"/>
              </a:lnSpc>
              <a:spcBef>
                <a:spcPts val="0"/>
              </a:spcBef>
              <a:spcAft>
                <a:spcPts val="0"/>
              </a:spcAft>
              <a:buSzPts val="2000"/>
              <a:buChar char="●"/>
            </a:pPr>
            <a:r>
              <a:rPr lang="en" sz="2000"/>
              <a:t>In 2016, Schwab predicted </a:t>
            </a:r>
            <a:r>
              <a:rPr lang="en" sz="2000" b="1"/>
              <a:t>inequality</a:t>
            </a:r>
            <a:r>
              <a:rPr lang="en" sz="2000"/>
              <a:t> would be the greatest societal concern associated with the Fourth Industrial Revolution.</a:t>
            </a:r>
            <a:endParaRPr sz="2000"/>
          </a:p>
          <a:p>
            <a:pPr marL="457200" lvl="0" indent="-355600" algn="l" rtl="0">
              <a:lnSpc>
                <a:spcPct val="115000"/>
              </a:lnSpc>
              <a:spcBef>
                <a:spcPts val="0"/>
              </a:spcBef>
              <a:spcAft>
                <a:spcPts val="0"/>
              </a:spcAft>
              <a:buSzPts val="2000"/>
              <a:buChar char="●"/>
            </a:pPr>
            <a:r>
              <a:rPr lang="en" sz="2000"/>
              <a:t>"There has never been a </a:t>
            </a:r>
            <a:r>
              <a:rPr lang="en" sz="2000" b="1"/>
              <a:t>time of greater promise</a:t>
            </a:r>
            <a:r>
              <a:rPr lang="en" sz="2000"/>
              <a:t>, or </a:t>
            </a:r>
            <a:r>
              <a:rPr lang="en" sz="2000" b="1"/>
              <a:t>one of greater potential peril</a:t>
            </a:r>
            <a:r>
              <a:rPr lang="en" sz="2000"/>
              <a:t>"</a:t>
            </a:r>
            <a:endParaRPr sz="2000"/>
          </a:p>
          <a:p>
            <a:pPr marL="0" lvl="0" indent="0" algn="l" rtl="0">
              <a:lnSpc>
                <a:spcPct val="115000"/>
              </a:lnSpc>
              <a:spcBef>
                <a:spcPts val="1600"/>
              </a:spcBef>
              <a:spcAft>
                <a:spcPts val="1600"/>
              </a:spcAft>
              <a:buSzPts val="1800"/>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0"/>
          <p:cNvSpPr txBox="1">
            <a:spLocks noGrp="1"/>
          </p:cNvSpPr>
          <p:nvPr>
            <p:ph type="title"/>
          </p:nvPr>
        </p:nvSpPr>
        <p:spPr>
          <a:xfrm>
            <a:off x="457200" y="1925872"/>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A1A62"/>
              </a:buClr>
              <a:buSzPts val="4400"/>
              <a:buFont typeface="Calibri"/>
              <a:buNone/>
            </a:pPr>
            <a:r>
              <a:rPr lang="en" b="1" cap="none">
                <a:solidFill>
                  <a:srgbClr val="3A1A62"/>
                </a:solidFill>
              </a:rPr>
              <a:t>A NEW KIND OF UI: VUI</a:t>
            </a:r>
            <a:endParaRPr b="1" cap="none">
              <a:solidFill>
                <a:srgbClr val="3A1A6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1" descr="Screenshot 2017-11-04 00.46.14.png"/>
          <p:cNvPicPr preferRelativeResize="0"/>
          <p:nvPr/>
        </p:nvPicPr>
        <p:blipFill rotWithShape="1">
          <a:blip r:embed="rId3">
            <a:alphaModFix/>
          </a:blip>
          <a:srcRect/>
          <a:stretch/>
        </p:blipFill>
        <p:spPr>
          <a:xfrm>
            <a:off x="0" y="688304"/>
            <a:ext cx="6858000" cy="359670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93"/>
        <p:cNvGrpSpPr/>
        <p:nvPr/>
      </p:nvGrpSpPr>
      <p:grpSpPr>
        <a:xfrm>
          <a:off x="0" y="0"/>
          <a:ext cx="0" cy="0"/>
          <a:chOff x="0" y="0"/>
          <a:chExt cx="0" cy="0"/>
        </a:xfrm>
      </p:grpSpPr>
      <p:pic>
        <p:nvPicPr>
          <p:cNvPr id="494" name="Google Shape;494;p62"/>
          <p:cNvPicPr preferRelativeResize="0"/>
          <p:nvPr/>
        </p:nvPicPr>
        <p:blipFill rotWithShape="1">
          <a:blip r:embed="rId3">
            <a:alphaModFix/>
          </a:blip>
          <a:srcRect/>
          <a:stretch/>
        </p:blipFill>
        <p:spPr>
          <a:xfrm>
            <a:off x="122872" y="204598"/>
            <a:ext cx="5125784" cy="1870571"/>
          </a:xfrm>
          <a:prstGeom prst="rect">
            <a:avLst/>
          </a:prstGeom>
          <a:noFill/>
          <a:ln>
            <a:noFill/>
          </a:ln>
        </p:spPr>
      </p:pic>
      <p:pic>
        <p:nvPicPr>
          <p:cNvPr id="495" name="Google Shape;495;p62"/>
          <p:cNvPicPr preferRelativeResize="0"/>
          <p:nvPr/>
        </p:nvPicPr>
        <p:blipFill rotWithShape="1">
          <a:blip r:embed="rId4">
            <a:alphaModFix/>
          </a:blip>
          <a:srcRect/>
          <a:stretch/>
        </p:blipFill>
        <p:spPr>
          <a:xfrm>
            <a:off x="1910525" y="2110341"/>
            <a:ext cx="5835015" cy="1663065"/>
          </a:xfrm>
          <a:prstGeom prst="rect">
            <a:avLst/>
          </a:prstGeom>
          <a:noFill/>
          <a:ln>
            <a:noFill/>
          </a:ln>
        </p:spPr>
      </p:pic>
      <p:pic>
        <p:nvPicPr>
          <p:cNvPr id="496" name="Google Shape;496;p62"/>
          <p:cNvPicPr preferRelativeResize="0"/>
          <p:nvPr/>
        </p:nvPicPr>
        <p:blipFill rotWithShape="1">
          <a:blip r:embed="rId5">
            <a:alphaModFix/>
          </a:blip>
          <a:srcRect/>
          <a:stretch/>
        </p:blipFill>
        <p:spPr>
          <a:xfrm>
            <a:off x="4395978" y="3829050"/>
            <a:ext cx="4411980" cy="1234440"/>
          </a:xfrm>
          <a:prstGeom prst="rect">
            <a:avLst/>
          </a:prstGeom>
          <a:noFill/>
          <a:ln>
            <a:noFill/>
          </a:ln>
        </p:spPr>
      </p:pic>
      <p:pic>
        <p:nvPicPr>
          <p:cNvPr id="497" name="Google Shape;497;p62"/>
          <p:cNvPicPr preferRelativeResize="0"/>
          <p:nvPr/>
        </p:nvPicPr>
        <p:blipFill rotWithShape="1">
          <a:blip r:embed="rId6">
            <a:alphaModFix/>
          </a:blip>
          <a:srcRect/>
          <a:stretch/>
        </p:blipFill>
        <p:spPr>
          <a:xfrm>
            <a:off x="6601968" y="4732020"/>
            <a:ext cx="1405890" cy="3314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3"/>
          <p:cNvSpPr txBox="1">
            <a:spLocks noGrp="1"/>
          </p:cNvSpPr>
          <p:nvPr>
            <p:ph type="title"/>
          </p:nvPr>
        </p:nvSpPr>
        <p:spPr>
          <a:xfrm>
            <a:off x="311700" y="333769"/>
            <a:ext cx="8520600" cy="4295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
              <a:t>Technology revolutions</a:t>
            </a:r>
            <a:endParaRPr/>
          </a:p>
        </p:txBody>
      </p:sp>
      <p:cxnSp>
        <p:nvCxnSpPr>
          <p:cNvPr id="503" name="Google Shape;503;p63"/>
          <p:cNvCxnSpPr/>
          <p:nvPr/>
        </p:nvCxnSpPr>
        <p:spPr>
          <a:xfrm>
            <a:off x="282389" y="4198003"/>
            <a:ext cx="8527116" cy="0"/>
          </a:xfrm>
          <a:prstGeom prst="straightConnector1">
            <a:avLst/>
          </a:prstGeom>
          <a:noFill/>
          <a:ln w="9525" cap="flat" cmpd="sng">
            <a:solidFill>
              <a:srgbClr val="4A7DBA"/>
            </a:solidFill>
            <a:prstDash val="solid"/>
            <a:round/>
            <a:headEnd type="none" w="sm" len="sm"/>
            <a:tailEnd type="none" w="sm" len="sm"/>
          </a:ln>
        </p:spPr>
      </p:cxnSp>
      <p:sp>
        <p:nvSpPr>
          <p:cNvPr id="504" name="Google Shape;504;p63"/>
          <p:cNvSpPr/>
          <p:nvPr/>
        </p:nvSpPr>
        <p:spPr>
          <a:xfrm>
            <a:off x="756397" y="4167749"/>
            <a:ext cx="34289" cy="5042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5" name="Google Shape;505;p63"/>
          <p:cNvSpPr txBox="1"/>
          <p:nvPr/>
        </p:nvSpPr>
        <p:spPr>
          <a:xfrm>
            <a:off x="511618" y="4248430"/>
            <a:ext cx="65264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1456</a:t>
            </a:r>
            <a:endParaRPr sz="1800" b="0" i="0" u="none" strike="noStrike" cap="none">
              <a:solidFill>
                <a:schemeClr val="dk1"/>
              </a:solidFill>
              <a:latin typeface="Calibri"/>
              <a:ea typeface="Calibri"/>
              <a:cs typeface="Calibri"/>
              <a:sym typeface="Calibri"/>
            </a:endParaRPr>
          </a:p>
        </p:txBody>
      </p:sp>
      <p:pic>
        <p:nvPicPr>
          <p:cNvPr id="506" name="Google Shape;506;p63"/>
          <p:cNvPicPr preferRelativeResize="0"/>
          <p:nvPr/>
        </p:nvPicPr>
        <p:blipFill rotWithShape="1">
          <a:blip r:embed="rId3">
            <a:alphaModFix/>
          </a:blip>
          <a:srcRect/>
          <a:stretch/>
        </p:blipFill>
        <p:spPr>
          <a:xfrm>
            <a:off x="501741" y="2253767"/>
            <a:ext cx="778081" cy="955205"/>
          </a:xfrm>
          <a:prstGeom prst="rect">
            <a:avLst/>
          </a:prstGeom>
          <a:noFill/>
          <a:ln>
            <a:noFill/>
          </a:ln>
        </p:spPr>
      </p:pic>
      <p:pic>
        <p:nvPicPr>
          <p:cNvPr id="507" name="Google Shape;507;p63"/>
          <p:cNvPicPr preferRelativeResize="0"/>
          <p:nvPr/>
        </p:nvPicPr>
        <p:blipFill rotWithShape="1">
          <a:blip r:embed="rId4">
            <a:alphaModFix/>
          </a:blip>
          <a:srcRect/>
          <a:stretch/>
        </p:blipFill>
        <p:spPr>
          <a:xfrm>
            <a:off x="1491392" y="2189745"/>
            <a:ext cx="931050" cy="1247256"/>
          </a:xfrm>
          <a:prstGeom prst="rect">
            <a:avLst/>
          </a:prstGeom>
          <a:noFill/>
          <a:ln>
            <a:noFill/>
          </a:ln>
        </p:spPr>
      </p:pic>
      <p:sp>
        <p:nvSpPr>
          <p:cNvPr id="508" name="Google Shape;508;p63"/>
          <p:cNvSpPr/>
          <p:nvPr/>
        </p:nvSpPr>
        <p:spPr>
          <a:xfrm>
            <a:off x="1841394" y="4172791"/>
            <a:ext cx="34289" cy="5042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9" name="Google Shape;509;p63"/>
          <p:cNvSpPr txBox="1"/>
          <p:nvPr/>
        </p:nvSpPr>
        <p:spPr>
          <a:xfrm>
            <a:off x="1596615" y="4253472"/>
            <a:ext cx="65264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1765</a:t>
            </a:r>
            <a:endParaRPr sz="1800" b="0" i="0" u="none" strike="noStrike" cap="none">
              <a:solidFill>
                <a:schemeClr val="dk1"/>
              </a:solidFill>
              <a:latin typeface="Calibri"/>
              <a:ea typeface="Calibri"/>
              <a:cs typeface="Calibri"/>
              <a:sym typeface="Calibri"/>
            </a:endParaRPr>
          </a:p>
        </p:txBody>
      </p:sp>
      <p:pic>
        <p:nvPicPr>
          <p:cNvPr id="510" name="Google Shape;510;p63"/>
          <p:cNvPicPr preferRelativeResize="0"/>
          <p:nvPr/>
        </p:nvPicPr>
        <p:blipFill rotWithShape="1">
          <a:blip r:embed="rId5">
            <a:alphaModFix/>
          </a:blip>
          <a:srcRect/>
          <a:stretch/>
        </p:blipFill>
        <p:spPr>
          <a:xfrm>
            <a:off x="2647760" y="2252483"/>
            <a:ext cx="1245644" cy="952917"/>
          </a:xfrm>
          <a:prstGeom prst="rect">
            <a:avLst/>
          </a:prstGeom>
          <a:noFill/>
          <a:ln>
            <a:noFill/>
          </a:ln>
        </p:spPr>
      </p:pic>
      <p:sp>
        <p:nvSpPr>
          <p:cNvPr id="511" name="Google Shape;511;p63"/>
          <p:cNvSpPr/>
          <p:nvPr/>
        </p:nvSpPr>
        <p:spPr>
          <a:xfrm>
            <a:off x="3186005" y="4172791"/>
            <a:ext cx="34289" cy="5042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63"/>
          <p:cNvSpPr txBox="1"/>
          <p:nvPr/>
        </p:nvSpPr>
        <p:spPr>
          <a:xfrm>
            <a:off x="2941226" y="4253472"/>
            <a:ext cx="65264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1943</a:t>
            </a:r>
            <a:endParaRPr sz="1800" b="0" i="0" u="none" strike="noStrike" cap="none">
              <a:solidFill>
                <a:schemeClr val="dk1"/>
              </a:solidFill>
              <a:latin typeface="Calibri"/>
              <a:ea typeface="Calibri"/>
              <a:cs typeface="Calibri"/>
              <a:sym typeface="Calibri"/>
            </a:endParaRPr>
          </a:p>
        </p:txBody>
      </p:sp>
      <p:pic>
        <p:nvPicPr>
          <p:cNvPr id="513" name="Google Shape;513;p63"/>
          <p:cNvPicPr preferRelativeResize="0"/>
          <p:nvPr/>
        </p:nvPicPr>
        <p:blipFill rotWithShape="1">
          <a:blip r:embed="rId6">
            <a:alphaModFix/>
          </a:blip>
          <a:srcRect/>
          <a:stretch/>
        </p:blipFill>
        <p:spPr>
          <a:xfrm>
            <a:off x="4038277" y="2235556"/>
            <a:ext cx="1341923" cy="969844"/>
          </a:xfrm>
          <a:prstGeom prst="rect">
            <a:avLst/>
          </a:prstGeom>
          <a:noFill/>
          <a:ln>
            <a:noFill/>
          </a:ln>
        </p:spPr>
      </p:pic>
      <p:sp>
        <p:nvSpPr>
          <p:cNvPr id="514" name="Google Shape;514;p63"/>
          <p:cNvSpPr/>
          <p:nvPr/>
        </p:nvSpPr>
        <p:spPr>
          <a:xfrm>
            <a:off x="4757622" y="4172791"/>
            <a:ext cx="34289" cy="5042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63"/>
          <p:cNvSpPr txBox="1"/>
          <p:nvPr/>
        </p:nvSpPr>
        <p:spPr>
          <a:xfrm>
            <a:off x="4512843" y="4253472"/>
            <a:ext cx="65264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1981</a:t>
            </a:r>
            <a:endParaRPr sz="1800" b="0" i="0" u="none" strike="noStrike" cap="none">
              <a:solidFill>
                <a:schemeClr val="dk1"/>
              </a:solidFill>
              <a:latin typeface="Calibri"/>
              <a:ea typeface="Calibri"/>
              <a:cs typeface="Calibri"/>
              <a:sym typeface="Calibri"/>
            </a:endParaRPr>
          </a:p>
        </p:txBody>
      </p:sp>
      <p:sp>
        <p:nvSpPr>
          <p:cNvPr id="516" name="Google Shape;516;p63"/>
          <p:cNvSpPr/>
          <p:nvPr/>
        </p:nvSpPr>
        <p:spPr>
          <a:xfrm>
            <a:off x="5851756" y="4167749"/>
            <a:ext cx="34289" cy="5042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7" name="Google Shape;517;p63"/>
          <p:cNvSpPr txBox="1"/>
          <p:nvPr/>
        </p:nvSpPr>
        <p:spPr>
          <a:xfrm>
            <a:off x="5606977" y="4248430"/>
            <a:ext cx="65264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1994</a:t>
            </a:r>
            <a:endParaRPr sz="1800" b="0" i="0" u="none" strike="noStrike" cap="none">
              <a:solidFill>
                <a:schemeClr val="dk1"/>
              </a:solidFill>
              <a:latin typeface="Calibri"/>
              <a:ea typeface="Calibri"/>
              <a:cs typeface="Calibri"/>
              <a:sym typeface="Calibri"/>
            </a:endParaRPr>
          </a:p>
        </p:txBody>
      </p:sp>
      <p:pic>
        <p:nvPicPr>
          <p:cNvPr id="518" name="Google Shape;518;p63"/>
          <p:cNvPicPr preferRelativeResize="0"/>
          <p:nvPr/>
        </p:nvPicPr>
        <p:blipFill rotWithShape="1">
          <a:blip r:embed="rId7">
            <a:alphaModFix/>
          </a:blip>
          <a:srcRect/>
          <a:stretch/>
        </p:blipFill>
        <p:spPr>
          <a:xfrm>
            <a:off x="5377420" y="2205301"/>
            <a:ext cx="948670" cy="904399"/>
          </a:xfrm>
          <a:prstGeom prst="rect">
            <a:avLst/>
          </a:prstGeom>
          <a:noFill/>
          <a:ln>
            <a:noFill/>
          </a:ln>
        </p:spPr>
      </p:pic>
      <p:pic>
        <p:nvPicPr>
          <p:cNvPr id="519" name="Google Shape;519;p63"/>
          <p:cNvPicPr preferRelativeResize="0"/>
          <p:nvPr/>
        </p:nvPicPr>
        <p:blipFill rotWithShape="1">
          <a:blip r:embed="rId8">
            <a:alphaModFix/>
          </a:blip>
          <a:srcRect/>
          <a:stretch/>
        </p:blipFill>
        <p:spPr>
          <a:xfrm>
            <a:off x="6365081" y="2460308"/>
            <a:ext cx="842963" cy="337185"/>
          </a:xfrm>
          <a:prstGeom prst="rect">
            <a:avLst/>
          </a:prstGeom>
          <a:noFill/>
          <a:ln>
            <a:noFill/>
          </a:ln>
        </p:spPr>
      </p:pic>
      <p:sp>
        <p:nvSpPr>
          <p:cNvPr id="520" name="Google Shape;520;p63"/>
          <p:cNvSpPr/>
          <p:nvPr/>
        </p:nvSpPr>
        <p:spPr>
          <a:xfrm>
            <a:off x="6883818" y="4172791"/>
            <a:ext cx="34289" cy="5042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63"/>
          <p:cNvSpPr txBox="1"/>
          <p:nvPr/>
        </p:nvSpPr>
        <p:spPr>
          <a:xfrm>
            <a:off x="6639039" y="4253472"/>
            <a:ext cx="65264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2008</a:t>
            </a:r>
            <a:endParaRPr sz="1800" b="0" i="0" u="none" strike="noStrike" cap="none">
              <a:solidFill>
                <a:schemeClr val="dk1"/>
              </a:solidFill>
              <a:latin typeface="Calibri"/>
              <a:ea typeface="Calibri"/>
              <a:cs typeface="Calibri"/>
              <a:sym typeface="Calibri"/>
            </a:endParaRPr>
          </a:p>
        </p:txBody>
      </p:sp>
      <p:pic>
        <p:nvPicPr>
          <p:cNvPr id="522" name="Google Shape;522;p63"/>
          <p:cNvPicPr preferRelativeResize="0"/>
          <p:nvPr/>
        </p:nvPicPr>
        <p:blipFill rotWithShape="1">
          <a:blip r:embed="rId9">
            <a:alphaModFix/>
          </a:blip>
          <a:srcRect/>
          <a:stretch/>
        </p:blipFill>
        <p:spPr>
          <a:xfrm>
            <a:off x="7456792" y="2460308"/>
            <a:ext cx="614600" cy="393344"/>
          </a:xfrm>
          <a:prstGeom prst="rect">
            <a:avLst/>
          </a:prstGeom>
          <a:noFill/>
          <a:ln>
            <a:noFill/>
          </a:ln>
        </p:spPr>
      </p:pic>
      <p:pic>
        <p:nvPicPr>
          <p:cNvPr id="523" name="Google Shape;523;p63"/>
          <p:cNvPicPr preferRelativeResize="0"/>
          <p:nvPr/>
        </p:nvPicPr>
        <p:blipFill rotWithShape="1">
          <a:blip r:embed="rId10">
            <a:alphaModFix/>
          </a:blip>
          <a:srcRect/>
          <a:stretch/>
        </p:blipFill>
        <p:spPr>
          <a:xfrm>
            <a:off x="7496990" y="1866916"/>
            <a:ext cx="534201" cy="537924"/>
          </a:xfrm>
          <a:prstGeom prst="rect">
            <a:avLst/>
          </a:prstGeom>
          <a:noFill/>
          <a:ln>
            <a:noFill/>
          </a:ln>
        </p:spPr>
      </p:pic>
      <p:pic>
        <p:nvPicPr>
          <p:cNvPr id="524" name="Google Shape;524;p63"/>
          <p:cNvPicPr preferRelativeResize="0"/>
          <p:nvPr/>
        </p:nvPicPr>
        <p:blipFill rotWithShape="1">
          <a:blip r:embed="rId11">
            <a:alphaModFix/>
          </a:blip>
          <a:srcRect/>
          <a:stretch/>
        </p:blipFill>
        <p:spPr>
          <a:xfrm>
            <a:off x="7586926" y="2899850"/>
            <a:ext cx="354330" cy="354330"/>
          </a:xfrm>
          <a:prstGeom prst="rect">
            <a:avLst/>
          </a:prstGeom>
          <a:noFill/>
          <a:ln>
            <a:noFill/>
          </a:ln>
        </p:spPr>
      </p:pic>
      <p:sp>
        <p:nvSpPr>
          <p:cNvPr id="525" name="Google Shape;525;p63"/>
          <p:cNvSpPr/>
          <p:nvPr/>
        </p:nvSpPr>
        <p:spPr>
          <a:xfrm>
            <a:off x="7826096" y="4172791"/>
            <a:ext cx="34289" cy="5042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6" name="Google Shape;526;p63"/>
          <p:cNvSpPr txBox="1"/>
          <p:nvPr/>
        </p:nvSpPr>
        <p:spPr>
          <a:xfrm>
            <a:off x="7581317" y="4253472"/>
            <a:ext cx="65264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2014</a:t>
            </a:r>
            <a:endParaRPr sz="1800" b="0" i="0" u="none" strike="noStrike" cap="none">
              <a:solidFill>
                <a:schemeClr val="dk1"/>
              </a:solidFill>
              <a:latin typeface="Calibri"/>
              <a:ea typeface="Calibri"/>
              <a:cs typeface="Calibri"/>
              <a:sym typeface="Calibri"/>
            </a:endParaRPr>
          </a:p>
        </p:txBody>
      </p:sp>
      <p:sp>
        <p:nvSpPr>
          <p:cNvPr id="527" name="Google Shape;527;p63"/>
          <p:cNvSpPr/>
          <p:nvPr/>
        </p:nvSpPr>
        <p:spPr>
          <a:xfrm>
            <a:off x="8630392" y="4165555"/>
            <a:ext cx="34289" cy="50426"/>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8" name="Google Shape;528;p63"/>
          <p:cNvSpPr txBox="1"/>
          <p:nvPr/>
        </p:nvSpPr>
        <p:spPr>
          <a:xfrm>
            <a:off x="8385613" y="4246237"/>
            <a:ext cx="652643"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2016</a:t>
            </a:r>
            <a:endParaRPr sz="1800" b="0" i="0" u="none" strike="noStrike" cap="none">
              <a:solidFill>
                <a:schemeClr val="dk1"/>
              </a:solidFill>
              <a:latin typeface="Calibri"/>
              <a:ea typeface="Calibri"/>
              <a:cs typeface="Calibri"/>
              <a:sym typeface="Calibri"/>
            </a:endParaRPr>
          </a:p>
        </p:txBody>
      </p:sp>
      <p:pic>
        <p:nvPicPr>
          <p:cNvPr id="529" name="Google Shape;529;p63"/>
          <p:cNvPicPr preferRelativeResize="0"/>
          <p:nvPr/>
        </p:nvPicPr>
        <p:blipFill rotWithShape="1">
          <a:blip r:embed="rId12">
            <a:alphaModFix/>
          </a:blip>
          <a:srcRect/>
          <a:stretch/>
        </p:blipFill>
        <p:spPr>
          <a:xfrm>
            <a:off x="8193421" y="1956350"/>
            <a:ext cx="828923" cy="608538"/>
          </a:xfrm>
          <a:prstGeom prst="rect">
            <a:avLst/>
          </a:prstGeom>
          <a:noFill/>
          <a:ln>
            <a:noFill/>
          </a:ln>
        </p:spPr>
      </p:pic>
      <p:pic>
        <p:nvPicPr>
          <p:cNvPr id="530" name="Google Shape;530;p63"/>
          <p:cNvPicPr preferRelativeResize="0"/>
          <p:nvPr/>
        </p:nvPicPr>
        <p:blipFill rotWithShape="1">
          <a:blip r:embed="rId13">
            <a:alphaModFix/>
          </a:blip>
          <a:srcRect/>
          <a:stretch/>
        </p:blipFill>
        <p:spPr>
          <a:xfrm flipH="1">
            <a:off x="8256886" y="2640655"/>
            <a:ext cx="701993" cy="70199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64" descr="Screenshot 2017-11-04 00.56.53.png"/>
          <p:cNvPicPr preferRelativeResize="0"/>
          <p:nvPr/>
        </p:nvPicPr>
        <p:blipFill rotWithShape="1">
          <a:blip r:embed="rId3">
            <a:alphaModFix/>
          </a:blip>
          <a:srcRect/>
          <a:stretch/>
        </p:blipFill>
        <p:spPr>
          <a:xfrm>
            <a:off x="0" y="757484"/>
            <a:ext cx="6858000" cy="328344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65" descr="Screenshot 2017-11-04 00.50.41.png"/>
          <p:cNvPicPr preferRelativeResize="0"/>
          <p:nvPr/>
        </p:nvPicPr>
        <p:blipFill rotWithShape="1">
          <a:blip r:embed="rId3">
            <a:alphaModFix/>
          </a:blip>
          <a:srcRect/>
          <a:stretch/>
        </p:blipFill>
        <p:spPr>
          <a:xfrm>
            <a:off x="0" y="849951"/>
            <a:ext cx="6858000" cy="328780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66"/>
          <p:cNvPicPr preferRelativeResize="0"/>
          <p:nvPr/>
        </p:nvPicPr>
        <p:blipFill rotWithShape="1">
          <a:blip r:embed="rId3">
            <a:alphaModFix/>
          </a:blip>
          <a:srcRect t="6949" r="2" b="9834"/>
          <a:stretch/>
        </p:blipFill>
        <p:spPr>
          <a:xfrm>
            <a:off x="5667307" y="8"/>
            <a:ext cx="3476693" cy="5143493"/>
          </a:xfrm>
          <a:prstGeom prst="rect">
            <a:avLst/>
          </a:prstGeom>
          <a:noFill/>
          <a:ln>
            <a:noFill/>
          </a:ln>
        </p:spPr>
      </p:pic>
      <p:sp>
        <p:nvSpPr>
          <p:cNvPr id="546" name="Google Shape;546;p66"/>
          <p:cNvSpPr txBox="1">
            <a:spLocks noGrp="1"/>
          </p:cNvSpPr>
          <p:nvPr>
            <p:ph type="title"/>
          </p:nvPr>
        </p:nvSpPr>
        <p:spPr>
          <a:xfrm>
            <a:off x="486697" y="-213850"/>
            <a:ext cx="4939800" cy="1257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
              <a:t>What is a Bot?</a:t>
            </a:r>
            <a:endParaRPr/>
          </a:p>
        </p:txBody>
      </p:sp>
      <p:sp>
        <p:nvSpPr>
          <p:cNvPr id="547" name="Google Shape;547;p66"/>
          <p:cNvSpPr txBox="1">
            <a:spLocks noGrp="1"/>
          </p:cNvSpPr>
          <p:nvPr>
            <p:ph type="body" idx="1"/>
          </p:nvPr>
        </p:nvSpPr>
        <p:spPr>
          <a:xfrm>
            <a:off x="486697" y="1447801"/>
            <a:ext cx="5579400" cy="2839200"/>
          </a:xfrm>
          <a:prstGeom prst="rect">
            <a:avLst/>
          </a:prstGeom>
          <a:noFill/>
          <a:ln>
            <a:noFill/>
          </a:ln>
        </p:spPr>
        <p:txBody>
          <a:bodyPr spcFirstLastPara="1" wrap="square" lIns="91425" tIns="45700" rIns="91425" bIns="45700" anchor="t" anchorCtr="0">
            <a:noAutofit/>
          </a:bodyPr>
          <a:lstStyle/>
          <a:p>
            <a:pPr marL="342900" lvl="0" indent="-316230" algn="l" rtl="0">
              <a:lnSpc>
                <a:spcPct val="115000"/>
              </a:lnSpc>
              <a:spcBef>
                <a:spcPts val="0"/>
              </a:spcBef>
              <a:spcAft>
                <a:spcPts val="0"/>
              </a:spcAft>
              <a:buClr>
                <a:schemeClr val="dk1"/>
              </a:buClr>
              <a:buSzPts val="1800"/>
              <a:buChar char="●"/>
            </a:pPr>
            <a:r>
              <a:rPr lang="en"/>
              <a:t>A Bot is a conversation based UI</a:t>
            </a:r>
            <a:endParaRPr/>
          </a:p>
          <a:p>
            <a:pPr marL="342900" lvl="0" indent="-316230" algn="l" rtl="0">
              <a:lnSpc>
                <a:spcPct val="115000"/>
              </a:lnSpc>
              <a:spcBef>
                <a:spcPts val="444"/>
              </a:spcBef>
              <a:spcAft>
                <a:spcPts val="0"/>
              </a:spcAft>
              <a:buClr>
                <a:schemeClr val="dk1"/>
              </a:buClr>
              <a:buSzPts val="1800"/>
              <a:buChar char="●"/>
            </a:pPr>
            <a:r>
              <a:rPr lang="en"/>
              <a:t>Conversation is based on language </a:t>
            </a:r>
            <a:endParaRPr/>
          </a:p>
          <a:p>
            <a:pPr marL="342900" lvl="0" indent="-316230" algn="l" rtl="0">
              <a:lnSpc>
                <a:spcPct val="115000"/>
              </a:lnSpc>
              <a:spcBef>
                <a:spcPts val="444"/>
              </a:spcBef>
              <a:spcAft>
                <a:spcPts val="0"/>
              </a:spcAft>
              <a:buClr>
                <a:schemeClr val="dk1"/>
              </a:buClr>
              <a:buSzPts val="1800"/>
              <a:buChar char="●"/>
            </a:pPr>
            <a:r>
              <a:rPr lang="en"/>
              <a:t>Conversation takes place on a general canvas</a:t>
            </a:r>
            <a:endParaRPr/>
          </a:p>
          <a:p>
            <a:pPr marL="342900" lvl="0" indent="-201930" algn="l" rtl="0">
              <a:lnSpc>
                <a:spcPct val="115000"/>
              </a:lnSpc>
              <a:spcBef>
                <a:spcPts val="444"/>
              </a:spcBef>
              <a:spcAft>
                <a:spcPts val="0"/>
              </a:spcAft>
              <a:buClr>
                <a:schemeClr val="dk1"/>
              </a:buClr>
              <a:buSzPts val="2220"/>
              <a:buNone/>
            </a:pPr>
            <a:endParaRPr/>
          </a:p>
          <a:p>
            <a:pPr marL="342900" lvl="0" indent="-316230" algn="l" rtl="0">
              <a:lnSpc>
                <a:spcPct val="115000"/>
              </a:lnSpc>
              <a:spcBef>
                <a:spcPts val="444"/>
              </a:spcBef>
              <a:spcAft>
                <a:spcPts val="0"/>
              </a:spcAft>
              <a:buClr>
                <a:schemeClr val="dk1"/>
              </a:buClr>
              <a:buSzPts val="1800"/>
              <a:buChar char="●"/>
            </a:pPr>
            <a:r>
              <a:rPr lang="en"/>
              <a:t>Canvas can be:</a:t>
            </a:r>
            <a:br>
              <a:rPr lang="en"/>
            </a:br>
            <a:r>
              <a:rPr lang="en"/>
              <a:t>Chat Client: Skype, Team, Slack, Messenger</a:t>
            </a:r>
            <a:br>
              <a:rPr lang="en"/>
            </a:br>
            <a:r>
              <a:rPr lang="en"/>
              <a:t>Voice: Echo, Cortana Skills, Siri, Google Now</a:t>
            </a:r>
            <a:br>
              <a:rPr lang="en"/>
            </a:br>
            <a:r>
              <a:rPr lang="en"/>
              <a:t>App: Website, App</a:t>
            </a:r>
            <a:endParaRPr/>
          </a:p>
          <a:p>
            <a:pPr marL="0" lvl="0" indent="0" algn="l" rtl="0">
              <a:lnSpc>
                <a:spcPct val="115000"/>
              </a:lnSpc>
              <a:spcBef>
                <a:spcPts val="370"/>
              </a:spcBef>
              <a:spcAft>
                <a:spcPts val="1600"/>
              </a:spcAft>
              <a:buClr>
                <a:schemeClr val="dk1"/>
              </a:buClr>
              <a:buSzPts val="185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67"/>
          <p:cNvPicPr preferRelativeResize="0"/>
          <p:nvPr/>
        </p:nvPicPr>
        <p:blipFill rotWithShape="1">
          <a:blip r:embed="rId3">
            <a:alphaModFix/>
          </a:blip>
          <a:srcRect l="24125" r="8280"/>
          <a:stretch/>
        </p:blipFill>
        <p:spPr>
          <a:xfrm>
            <a:off x="16" y="8"/>
            <a:ext cx="3476678" cy="5143493"/>
          </a:xfrm>
          <a:prstGeom prst="rect">
            <a:avLst/>
          </a:prstGeom>
          <a:noFill/>
          <a:ln>
            <a:noFill/>
          </a:ln>
        </p:spPr>
      </p:pic>
      <p:cxnSp>
        <p:nvCxnSpPr>
          <p:cNvPr id="553" name="Google Shape;553;p67"/>
          <p:cNvCxnSpPr/>
          <p:nvPr/>
        </p:nvCxnSpPr>
        <p:spPr>
          <a:xfrm>
            <a:off x="3810701" y="1586338"/>
            <a:ext cx="4732020" cy="0"/>
          </a:xfrm>
          <a:prstGeom prst="straightConnector1">
            <a:avLst/>
          </a:prstGeom>
          <a:noFill/>
          <a:ln w="19050" cap="flat" cmpd="sng">
            <a:solidFill>
              <a:schemeClr val="accent1"/>
            </a:solidFill>
            <a:prstDash val="solid"/>
            <a:round/>
            <a:headEnd type="none" w="sm" len="sm"/>
            <a:tailEnd type="none" w="sm" len="sm"/>
          </a:ln>
        </p:spPr>
      </p:cxnSp>
      <p:sp>
        <p:nvSpPr>
          <p:cNvPr id="554" name="Google Shape;554;p67"/>
          <p:cNvSpPr txBox="1">
            <a:spLocks noGrp="1"/>
          </p:cNvSpPr>
          <p:nvPr>
            <p:ph type="title"/>
          </p:nvPr>
        </p:nvSpPr>
        <p:spPr>
          <a:xfrm>
            <a:off x="3724073" y="471951"/>
            <a:ext cx="4939868" cy="964620"/>
          </a:xfrm>
          <a:prstGeom prst="rect">
            <a:avLst/>
          </a:prstGeom>
          <a:noFill/>
          <a:ln>
            <a:noFill/>
          </a:ln>
        </p:spPr>
        <p:txBody>
          <a:bodyPr spcFirstLastPara="1" wrap="square" lIns="91425" tIns="45700" rIns="91425" bIns="45700" anchor="b" anchorCtr="0">
            <a:noAutofit/>
          </a:bodyPr>
          <a:lstStyle/>
          <a:p>
            <a:pPr marL="0" lvl="0" indent="0" algn="ctr" rtl="0">
              <a:lnSpc>
                <a:spcPct val="80000"/>
              </a:lnSpc>
              <a:spcBef>
                <a:spcPts val="0"/>
              </a:spcBef>
              <a:spcAft>
                <a:spcPts val="0"/>
              </a:spcAft>
              <a:buClr>
                <a:schemeClr val="dk1"/>
              </a:buClr>
              <a:buSzPts val="4400"/>
              <a:buFont typeface="Calibri"/>
              <a:buNone/>
            </a:pPr>
            <a:r>
              <a:rPr lang="en"/>
              <a:t>Scenario’s for </a:t>
            </a:r>
            <a:br>
              <a:rPr lang="en"/>
            </a:br>
            <a:r>
              <a:rPr lang="en"/>
              <a:t>Bots</a:t>
            </a:r>
            <a:endParaRPr/>
          </a:p>
        </p:txBody>
      </p:sp>
      <p:sp>
        <p:nvSpPr>
          <p:cNvPr id="555" name="Google Shape;555;p67"/>
          <p:cNvSpPr txBox="1">
            <a:spLocks noGrp="1"/>
          </p:cNvSpPr>
          <p:nvPr>
            <p:ph type="body" idx="1"/>
          </p:nvPr>
        </p:nvSpPr>
        <p:spPr>
          <a:xfrm>
            <a:off x="3724074" y="1828801"/>
            <a:ext cx="4939867" cy="2839064"/>
          </a:xfrm>
          <a:prstGeom prst="rect">
            <a:avLst/>
          </a:prstGeom>
          <a:noFill/>
          <a:ln>
            <a:noFill/>
          </a:ln>
        </p:spPr>
        <p:txBody>
          <a:bodyPr spcFirstLastPara="1" wrap="square" lIns="91425" tIns="45700" rIns="91425" bIns="45700" anchor="t" anchorCtr="0">
            <a:noAutofit/>
          </a:bodyPr>
          <a:lstStyle/>
          <a:p>
            <a:pPr marL="514350" lvl="0" indent="-514350" algn="l" rtl="0">
              <a:lnSpc>
                <a:spcPct val="115000"/>
              </a:lnSpc>
              <a:spcBef>
                <a:spcPts val="0"/>
              </a:spcBef>
              <a:spcAft>
                <a:spcPts val="0"/>
              </a:spcAft>
              <a:buClr>
                <a:schemeClr val="dk1"/>
              </a:buClr>
              <a:buSzPts val="2000"/>
              <a:buFont typeface="Calibri"/>
              <a:buAutoNum type="arabicPeriod"/>
            </a:pPr>
            <a:r>
              <a:rPr lang="en" sz="2000"/>
              <a:t>Question and Answers</a:t>
            </a:r>
            <a:endParaRPr/>
          </a:p>
          <a:p>
            <a:pPr marL="514350" lvl="0" indent="-514350" algn="l" rtl="0">
              <a:lnSpc>
                <a:spcPct val="115000"/>
              </a:lnSpc>
              <a:spcBef>
                <a:spcPts val="400"/>
              </a:spcBef>
              <a:spcAft>
                <a:spcPts val="0"/>
              </a:spcAft>
              <a:buClr>
                <a:schemeClr val="dk1"/>
              </a:buClr>
              <a:buSzPts val="2000"/>
              <a:buFont typeface="Calibri"/>
              <a:buAutoNum type="arabicPeriod"/>
            </a:pPr>
            <a:r>
              <a:rPr lang="en" sz="2000"/>
              <a:t>Automate Helpdesk, Handoff to human if too complex</a:t>
            </a:r>
            <a:endParaRPr/>
          </a:p>
          <a:p>
            <a:pPr marL="514350" lvl="0" indent="-514350" algn="l" rtl="0">
              <a:lnSpc>
                <a:spcPct val="115000"/>
              </a:lnSpc>
              <a:spcBef>
                <a:spcPts val="400"/>
              </a:spcBef>
              <a:spcAft>
                <a:spcPts val="0"/>
              </a:spcAft>
              <a:buClr>
                <a:schemeClr val="dk1"/>
              </a:buClr>
              <a:buSzPts val="2000"/>
              <a:buFont typeface="Calibri"/>
              <a:buAutoNum type="arabicPeriod"/>
            </a:pPr>
            <a:r>
              <a:rPr lang="en" sz="2000"/>
              <a:t>Product selection and ordering</a:t>
            </a:r>
            <a:endParaRPr/>
          </a:p>
          <a:p>
            <a:pPr marL="514350" lvl="0" indent="-514350" algn="l" rtl="0">
              <a:lnSpc>
                <a:spcPct val="115000"/>
              </a:lnSpc>
              <a:spcBef>
                <a:spcPts val="400"/>
              </a:spcBef>
              <a:spcAft>
                <a:spcPts val="0"/>
              </a:spcAft>
              <a:buClr>
                <a:schemeClr val="dk1"/>
              </a:buClr>
              <a:buSzPts val="2000"/>
              <a:buFont typeface="Calibri"/>
              <a:buAutoNum type="arabicPeriod"/>
            </a:pPr>
            <a:r>
              <a:rPr lang="en" sz="2000"/>
              <a:t>Task Automation</a:t>
            </a:r>
            <a:endParaRPr/>
          </a:p>
          <a:p>
            <a:pPr marL="514350" lvl="0" indent="-514350" algn="l" rtl="0">
              <a:lnSpc>
                <a:spcPct val="115000"/>
              </a:lnSpc>
              <a:spcBef>
                <a:spcPts val="400"/>
              </a:spcBef>
              <a:spcAft>
                <a:spcPts val="0"/>
              </a:spcAft>
              <a:buClr>
                <a:schemeClr val="dk1"/>
              </a:buClr>
              <a:buSzPts val="2000"/>
              <a:buFont typeface="Calibri"/>
              <a:buAutoNum type="arabicPeriod"/>
            </a:pPr>
            <a:r>
              <a:rPr lang="en" sz="2000"/>
              <a:t>Proactive Assistance &amp; Monitoring</a:t>
            </a:r>
            <a:endParaRPr/>
          </a:p>
          <a:p>
            <a:pPr marL="514350" lvl="0" indent="-514350" algn="l" rtl="0">
              <a:lnSpc>
                <a:spcPct val="115000"/>
              </a:lnSpc>
              <a:spcBef>
                <a:spcPts val="400"/>
              </a:spcBef>
              <a:spcAft>
                <a:spcPts val="1600"/>
              </a:spcAft>
              <a:buClr>
                <a:schemeClr val="dk1"/>
              </a:buClr>
              <a:buSzPts val="2000"/>
              <a:buFont typeface="Calibri"/>
              <a:buAutoNum type="arabicPeriod"/>
            </a:pPr>
            <a:r>
              <a:rPr lang="en" sz="2000"/>
              <a:t>Expert Systems</a:t>
            </a: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8"/>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
              <a:t>Bot Examples</a:t>
            </a:r>
            <a:endParaRPr/>
          </a:p>
        </p:txBody>
      </p:sp>
      <p:pic>
        <p:nvPicPr>
          <p:cNvPr id="561" name="Google Shape;561;p68"/>
          <p:cNvPicPr preferRelativeResize="0"/>
          <p:nvPr/>
        </p:nvPicPr>
        <p:blipFill rotWithShape="1">
          <a:blip r:embed="rId3">
            <a:alphaModFix/>
          </a:blip>
          <a:srcRect/>
          <a:stretch/>
        </p:blipFill>
        <p:spPr>
          <a:xfrm>
            <a:off x="335558" y="1268017"/>
            <a:ext cx="1590757" cy="2630569"/>
          </a:xfrm>
          <a:prstGeom prst="rect">
            <a:avLst/>
          </a:prstGeom>
          <a:noFill/>
          <a:ln>
            <a:noFill/>
          </a:ln>
          <a:effectLst>
            <a:outerShdw blurRad="292100" dist="139700" dir="2700000" algn="tl" rotWithShape="0">
              <a:srgbClr val="333333">
                <a:alpha val="63921"/>
              </a:srgbClr>
            </a:outerShdw>
          </a:effectLst>
        </p:spPr>
      </p:pic>
      <p:pic>
        <p:nvPicPr>
          <p:cNvPr id="562" name="Google Shape;562;p68"/>
          <p:cNvPicPr preferRelativeResize="0"/>
          <p:nvPr/>
        </p:nvPicPr>
        <p:blipFill rotWithShape="1">
          <a:blip r:embed="rId4">
            <a:alphaModFix/>
          </a:blip>
          <a:srcRect/>
          <a:stretch/>
        </p:blipFill>
        <p:spPr>
          <a:xfrm>
            <a:off x="2206949" y="2183999"/>
            <a:ext cx="2305174" cy="2699753"/>
          </a:xfrm>
          <a:prstGeom prst="rect">
            <a:avLst/>
          </a:prstGeom>
          <a:noFill/>
          <a:ln>
            <a:noFill/>
          </a:ln>
          <a:effectLst>
            <a:outerShdw blurRad="292100" dist="139700" dir="2700000" algn="tl" rotWithShape="0">
              <a:srgbClr val="333333">
                <a:alpha val="63921"/>
              </a:srgbClr>
            </a:outerShdw>
          </a:effectLst>
        </p:spPr>
      </p:pic>
      <p:pic>
        <p:nvPicPr>
          <p:cNvPr id="563" name="Google Shape;563;p68"/>
          <p:cNvPicPr preferRelativeResize="0"/>
          <p:nvPr/>
        </p:nvPicPr>
        <p:blipFill rotWithShape="1">
          <a:blip r:embed="rId5">
            <a:alphaModFix/>
          </a:blip>
          <a:srcRect/>
          <a:stretch/>
        </p:blipFill>
        <p:spPr>
          <a:xfrm>
            <a:off x="4424045" y="921427"/>
            <a:ext cx="2327567" cy="2725979"/>
          </a:xfrm>
          <a:prstGeom prst="rect">
            <a:avLst/>
          </a:prstGeom>
          <a:noFill/>
          <a:ln>
            <a:noFill/>
          </a:ln>
          <a:effectLst>
            <a:outerShdw blurRad="292100" dist="139700" dir="2700000" algn="tl" rotWithShape="0">
              <a:srgbClr val="333333">
                <a:alpha val="63921"/>
              </a:srgbClr>
            </a:outerShdw>
          </a:effectLst>
        </p:spPr>
      </p:pic>
      <p:pic>
        <p:nvPicPr>
          <p:cNvPr id="564" name="Google Shape;564;p68"/>
          <p:cNvPicPr preferRelativeResize="0"/>
          <p:nvPr/>
        </p:nvPicPr>
        <p:blipFill rotWithShape="1">
          <a:blip r:embed="rId6">
            <a:alphaModFix/>
          </a:blip>
          <a:srcRect r="58781"/>
          <a:stretch/>
        </p:blipFill>
        <p:spPr>
          <a:xfrm>
            <a:off x="6911951" y="2350562"/>
            <a:ext cx="1934575" cy="2636044"/>
          </a:xfrm>
          <a:prstGeom prst="rect">
            <a:avLst/>
          </a:prstGeom>
          <a:noFill/>
          <a:ln>
            <a:noFill/>
          </a:ln>
          <a:effectLst>
            <a:outerShdw blurRad="292100" dist="139700" dir="2700000" algn="tl" rotWithShape="0">
              <a:srgbClr val="333333">
                <a:alpha val="63921"/>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9"/>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959"/>
              <a:buFont typeface="Calibri"/>
              <a:buNone/>
            </a:pPr>
            <a:r>
              <a:rPr lang="en" sz="3000"/>
              <a:t>Embedded devices with dialogue capabilities</a:t>
            </a:r>
            <a:endParaRPr sz="3000"/>
          </a:p>
        </p:txBody>
      </p:sp>
      <p:sp>
        <p:nvSpPr>
          <p:cNvPr id="570" name="Google Shape;570;p69"/>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p>
            <a:pPr marL="342900" lvl="0" indent="-254000" algn="l" rtl="0">
              <a:lnSpc>
                <a:spcPct val="115000"/>
              </a:lnSpc>
              <a:spcBef>
                <a:spcPts val="0"/>
              </a:spcBef>
              <a:spcAft>
                <a:spcPts val="0"/>
              </a:spcAft>
              <a:buClr>
                <a:schemeClr val="dk1"/>
              </a:buClr>
              <a:buSzPts val="1800"/>
              <a:buChar char="●"/>
            </a:pPr>
            <a:r>
              <a:rPr lang="en"/>
              <a:t>Amazon Echo (2014) – home assistant device</a:t>
            </a:r>
            <a:endParaRPr/>
          </a:p>
          <a:p>
            <a:pPr marL="742950" lvl="1" indent="-222250" algn="l" rtl="0">
              <a:lnSpc>
                <a:spcPct val="115000"/>
              </a:lnSpc>
              <a:spcBef>
                <a:spcPts val="560"/>
              </a:spcBef>
              <a:spcAft>
                <a:spcPts val="0"/>
              </a:spcAft>
              <a:buClr>
                <a:schemeClr val="dk1"/>
              </a:buClr>
              <a:buSzPts val="1800"/>
              <a:buChar char="○"/>
            </a:pPr>
            <a:r>
              <a:rPr lang="en" sz="1800"/>
              <a:t>Plays music</a:t>
            </a:r>
            <a:endParaRPr sz="1800"/>
          </a:p>
          <a:p>
            <a:pPr marL="1143000" lvl="2" indent="-190500" algn="l" rtl="0">
              <a:lnSpc>
                <a:spcPct val="115000"/>
              </a:lnSpc>
              <a:spcBef>
                <a:spcPts val="480"/>
              </a:spcBef>
              <a:spcAft>
                <a:spcPts val="0"/>
              </a:spcAft>
              <a:buClr>
                <a:schemeClr val="dk1"/>
              </a:buClr>
              <a:buSzPts val="1800"/>
              <a:buChar char="■"/>
            </a:pPr>
            <a:r>
              <a:rPr lang="en" sz="1800"/>
              <a:t>With voice commands</a:t>
            </a:r>
            <a:endParaRPr sz="1800"/>
          </a:p>
          <a:p>
            <a:pPr marL="742950" lvl="1" indent="-222250" algn="l" rtl="0">
              <a:lnSpc>
                <a:spcPct val="115000"/>
              </a:lnSpc>
              <a:spcBef>
                <a:spcPts val="560"/>
              </a:spcBef>
              <a:spcAft>
                <a:spcPts val="0"/>
              </a:spcAft>
              <a:buClr>
                <a:schemeClr val="dk1"/>
              </a:buClr>
              <a:buSzPts val="1800"/>
              <a:buChar char="○"/>
            </a:pPr>
            <a:r>
              <a:rPr lang="en" sz="1800"/>
              <a:t>Question answering</a:t>
            </a:r>
            <a:endParaRPr sz="1800"/>
          </a:p>
          <a:p>
            <a:pPr marL="1143000" lvl="2" indent="-190500" algn="l" rtl="0">
              <a:lnSpc>
                <a:spcPct val="115000"/>
              </a:lnSpc>
              <a:spcBef>
                <a:spcPts val="480"/>
              </a:spcBef>
              <a:spcAft>
                <a:spcPts val="0"/>
              </a:spcAft>
              <a:buClr>
                <a:schemeClr val="dk1"/>
              </a:buClr>
              <a:buSzPts val="1800"/>
              <a:buChar char="■"/>
            </a:pPr>
            <a:r>
              <a:rPr lang="en" sz="1800"/>
              <a:t>Get weather, news</a:t>
            </a:r>
            <a:endParaRPr sz="1800"/>
          </a:p>
          <a:p>
            <a:pPr marL="1143000" lvl="2" indent="-190500" algn="l" rtl="0">
              <a:lnSpc>
                <a:spcPct val="115000"/>
              </a:lnSpc>
              <a:spcBef>
                <a:spcPts val="480"/>
              </a:spcBef>
              <a:spcAft>
                <a:spcPts val="0"/>
              </a:spcAft>
              <a:buClr>
                <a:schemeClr val="dk1"/>
              </a:buClr>
              <a:buSzPts val="1800"/>
              <a:buChar char="■"/>
            </a:pPr>
            <a:r>
              <a:rPr lang="en" sz="1800"/>
              <a:t>More complex questions, like </a:t>
            </a:r>
            <a:endParaRPr sz="1800"/>
          </a:p>
          <a:p>
            <a:pPr marL="1600200" lvl="3" indent="-215900" algn="l" rtl="0">
              <a:lnSpc>
                <a:spcPct val="115000"/>
              </a:lnSpc>
              <a:spcBef>
                <a:spcPts val="400"/>
              </a:spcBef>
              <a:spcAft>
                <a:spcPts val="0"/>
              </a:spcAft>
              <a:buClr>
                <a:schemeClr val="dk1"/>
              </a:buClr>
              <a:buSzPts val="1800"/>
              <a:buChar char="●"/>
            </a:pPr>
            <a:r>
              <a:rPr lang="en" sz="1800"/>
              <a:t>“how many spoons are in a cup?”</a:t>
            </a:r>
            <a:endParaRPr sz="1800"/>
          </a:p>
          <a:p>
            <a:pPr marL="742950" lvl="1" indent="-222250" algn="l" rtl="0">
              <a:lnSpc>
                <a:spcPct val="115000"/>
              </a:lnSpc>
              <a:spcBef>
                <a:spcPts val="560"/>
              </a:spcBef>
              <a:spcAft>
                <a:spcPts val="0"/>
              </a:spcAft>
              <a:buClr>
                <a:schemeClr val="dk1"/>
              </a:buClr>
              <a:buSzPts val="1800"/>
              <a:buChar char="○"/>
            </a:pPr>
            <a:r>
              <a:rPr lang="en" sz="1800"/>
              <a:t>Setting timer</a:t>
            </a:r>
            <a:endParaRPr sz="1800"/>
          </a:p>
          <a:p>
            <a:pPr marL="742950" lvl="1" indent="-222250" algn="l" rtl="0">
              <a:lnSpc>
                <a:spcPct val="115000"/>
              </a:lnSpc>
              <a:spcBef>
                <a:spcPts val="560"/>
              </a:spcBef>
              <a:spcAft>
                <a:spcPts val="0"/>
              </a:spcAft>
              <a:buClr>
                <a:schemeClr val="dk1"/>
              </a:buClr>
              <a:buSzPts val="1800"/>
              <a:buChar char="○"/>
            </a:pPr>
            <a:r>
              <a:rPr lang="en" sz="1800"/>
              <a:t>Manages TODO lists</a:t>
            </a:r>
            <a:endParaRPr sz="1800"/>
          </a:p>
          <a:p>
            <a:pPr marL="1143000" lvl="2" indent="-76200" algn="l" rtl="0">
              <a:lnSpc>
                <a:spcPct val="115000"/>
              </a:lnSpc>
              <a:spcBef>
                <a:spcPts val="480"/>
              </a:spcBef>
              <a:spcAft>
                <a:spcPts val="1600"/>
              </a:spcAft>
              <a:buClr>
                <a:schemeClr val="dk1"/>
              </a:buClr>
              <a:buSzPts val="2400"/>
              <a:buNone/>
            </a:pPr>
            <a:endParaRPr/>
          </a:p>
        </p:txBody>
      </p:sp>
      <p:pic>
        <p:nvPicPr>
          <p:cNvPr id="571" name="Google Shape;571;p69"/>
          <p:cNvPicPr preferRelativeResize="0"/>
          <p:nvPr/>
        </p:nvPicPr>
        <p:blipFill rotWithShape="1">
          <a:blip r:embed="rId3">
            <a:alphaModFix/>
          </a:blip>
          <a:srcRect/>
          <a:stretch/>
        </p:blipFill>
        <p:spPr>
          <a:xfrm>
            <a:off x="6665915" y="1783558"/>
            <a:ext cx="1282718" cy="28110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7"/>
          <p:cNvPicPr preferRelativeResize="0"/>
          <p:nvPr/>
        </p:nvPicPr>
        <p:blipFill rotWithShape="1">
          <a:blip r:embed="rId3">
            <a:alphaModFix/>
          </a:blip>
          <a:srcRect/>
          <a:stretch/>
        </p:blipFill>
        <p:spPr>
          <a:xfrm>
            <a:off x="520564" y="0"/>
            <a:ext cx="8148686"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0"/>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959"/>
              <a:buFont typeface="Calibri"/>
              <a:buNone/>
            </a:pPr>
            <a:r>
              <a:rPr lang="en" sz="3000"/>
              <a:t>Embedded devices with dialogue capabilities</a:t>
            </a:r>
            <a:endParaRPr sz="3000"/>
          </a:p>
        </p:txBody>
      </p:sp>
      <p:pic>
        <p:nvPicPr>
          <p:cNvPr id="577" name="Google Shape;577;p70"/>
          <p:cNvPicPr preferRelativeResize="0">
            <a:picLocks noGrp="1"/>
          </p:cNvPicPr>
          <p:nvPr>
            <p:ph type="body" idx="1"/>
          </p:nvPr>
        </p:nvPicPr>
        <p:blipFill rotWithShape="1">
          <a:blip r:embed="rId3">
            <a:alphaModFix/>
          </a:blip>
          <a:srcRect l="2824" r="2824"/>
          <a:stretch/>
        </p:blipFill>
        <p:spPr>
          <a:xfrm>
            <a:off x="2806303" y="1200151"/>
            <a:ext cx="5880496" cy="2425534"/>
          </a:xfrm>
          <a:prstGeom prst="rect">
            <a:avLst/>
          </a:prstGeom>
          <a:noFill/>
          <a:ln>
            <a:noFill/>
          </a:ln>
        </p:spPr>
      </p:pic>
      <p:sp>
        <p:nvSpPr>
          <p:cNvPr id="578" name="Google Shape;578;p70"/>
          <p:cNvSpPr txBox="1"/>
          <p:nvPr/>
        </p:nvSpPr>
        <p:spPr>
          <a:xfrm>
            <a:off x="175002" y="1177270"/>
            <a:ext cx="2631302" cy="19389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Answers questions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Sets time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Device control and queries.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Thermostat Etc.</a:t>
            </a:r>
            <a:endParaRPr sz="24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88137" y="218301"/>
            <a:ext cx="8741880" cy="67474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300"/>
              <a:buFont typeface="Calibri"/>
              <a:buNone/>
            </a:pPr>
            <a:r>
              <a:rPr lang="en" sz="3300"/>
              <a:t>Dialogs are for bots like screens are for apps</a:t>
            </a:r>
            <a:endParaRPr/>
          </a:p>
        </p:txBody>
      </p:sp>
      <p:sp>
        <p:nvSpPr>
          <p:cNvPr id="588" name="Google Shape;588;p71"/>
          <p:cNvSpPr txBox="1"/>
          <p:nvPr/>
        </p:nvSpPr>
        <p:spPr>
          <a:xfrm>
            <a:off x="69848" y="893049"/>
            <a:ext cx="8503356" cy="3067123"/>
          </a:xfrm>
          <a:prstGeom prst="rect">
            <a:avLst/>
          </a:prstGeom>
          <a:noFill/>
          <a:ln>
            <a:noFill/>
          </a:ln>
        </p:spPr>
        <p:txBody>
          <a:bodyPr spcFirstLastPara="1" wrap="square" lIns="150600" tIns="120475" rIns="150600" bIns="120475" anchor="t" anchorCtr="0">
            <a:noAutofit/>
          </a:bodyPr>
          <a:lstStyle/>
          <a:p>
            <a:pPr marL="0" marR="0" lvl="1" indent="0" algn="l" rtl="0">
              <a:lnSpc>
                <a:spcPct val="90000"/>
              </a:lnSpc>
              <a:spcBef>
                <a:spcPts val="0"/>
              </a:spcBef>
              <a:spcAft>
                <a:spcPts val="0"/>
              </a:spcAft>
              <a:buClr>
                <a:srgbClr val="000000"/>
              </a:buClr>
              <a:buSzPts val="1600"/>
              <a:buFont typeface="Arial"/>
              <a:buNone/>
            </a:pPr>
            <a:r>
              <a:rPr lang="en" sz="1600" b="0" i="0" u="none" strike="noStrike" cap="none">
                <a:solidFill>
                  <a:srgbClr val="505050"/>
                </a:solidFill>
                <a:latin typeface="Quattrocento Sans"/>
                <a:ea typeface="Quattrocento Sans"/>
                <a:cs typeface="Quattrocento Sans"/>
                <a:sym typeface="Quattrocento Sans"/>
              </a:rPr>
              <a:t>They separate concerns and organize flows, exactly the same way:</a:t>
            </a:r>
            <a:endParaRPr sz="1400" b="0" i="0" u="none" strike="noStrike" cap="none">
              <a:solidFill>
                <a:srgbClr val="000000"/>
              </a:solidFill>
              <a:latin typeface="Arial"/>
              <a:ea typeface="Arial"/>
              <a:cs typeface="Arial"/>
              <a:sym typeface="Arial"/>
            </a:endParaRPr>
          </a:p>
          <a:p>
            <a:pPr marL="282378" marR="0" lvl="1" indent="-180776" algn="l" rtl="0">
              <a:lnSpc>
                <a:spcPct val="90000"/>
              </a:lnSpc>
              <a:spcBef>
                <a:spcPts val="494"/>
              </a:spcBef>
              <a:spcAft>
                <a:spcPts val="0"/>
              </a:spcAft>
              <a:buClr>
                <a:schemeClr val="dk1"/>
              </a:buClr>
              <a:buSzPts val="1600"/>
              <a:buFont typeface="Arial"/>
              <a:buNone/>
            </a:pPr>
            <a:endParaRPr sz="1600" b="1" i="0" u="none" strike="noStrike" cap="none">
              <a:solidFill>
                <a:srgbClr val="353535"/>
              </a:solidFill>
              <a:latin typeface="Quattrocento Sans"/>
              <a:ea typeface="Quattrocento Sans"/>
              <a:cs typeface="Quattrocento Sans"/>
              <a:sym typeface="Quattrocento Sans"/>
            </a:endParaRPr>
          </a:p>
          <a:p>
            <a:pPr marL="282378" marR="0" lvl="1" indent="-180776" algn="l" rtl="0">
              <a:lnSpc>
                <a:spcPct val="90000"/>
              </a:lnSpc>
              <a:spcBef>
                <a:spcPts val="494"/>
              </a:spcBef>
              <a:spcAft>
                <a:spcPts val="0"/>
              </a:spcAft>
              <a:buClr>
                <a:schemeClr val="dk1"/>
              </a:buClr>
              <a:buSzPts val="1600"/>
              <a:buFont typeface="Arial"/>
              <a:buNone/>
            </a:pPr>
            <a:endParaRPr sz="1600" b="1" i="0" u="none" strike="noStrike" cap="none">
              <a:solidFill>
                <a:srgbClr val="353535"/>
              </a:solidFill>
              <a:latin typeface="Quattrocento Sans"/>
              <a:ea typeface="Quattrocento Sans"/>
              <a:cs typeface="Quattrocento Sans"/>
              <a:sym typeface="Quattrocento Sans"/>
            </a:endParaRPr>
          </a:p>
          <a:p>
            <a:pPr marL="282378" marR="0" lvl="1" indent="-180776" algn="l" rtl="0">
              <a:lnSpc>
                <a:spcPct val="90000"/>
              </a:lnSpc>
              <a:spcBef>
                <a:spcPts val="494"/>
              </a:spcBef>
              <a:spcAft>
                <a:spcPts val="0"/>
              </a:spcAft>
              <a:buClr>
                <a:schemeClr val="dk1"/>
              </a:buClr>
              <a:buSzPts val="1600"/>
              <a:buFont typeface="Arial"/>
              <a:buNone/>
            </a:pPr>
            <a:endParaRPr sz="1600" b="1" i="0" u="none" strike="noStrike" cap="none">
              <a:solidFill>
                <a:srgbClr val="353535"/>
              </a:solidFill>
              <a:latin typeface="Quattrocento Sans"/>
              <a:ea typeface="Quattrocento Sans"/>
              <a:cs typeface="Quattrocento Sans"/>
              <a:sym typeface="Quattrocento Sans"/>
            </a:endParaRPr>
          </a:p>
          <a:p>
            <a:pPr marL="282378" marR="0" lvl="1" indent="-180776" algn="l" rtl="0">
              <a:lnSpc>
                <a:spcPct val="90000"/>
              </a:lnSpc>
              <a:spcBef>
                <a:spcPts val="494"/>
              </a:spcBef>
              <a:spcAft>
                <a:spcPts val="0"/>
              </a:spcAft>
              <a:buClr>
                <a:schemeClr val="dk1"/>
              </a:buClr>
              <a:buSzPts val="1600"/>
              <a:buFont typeface="Arial"/>
              <a:buNone/>
            </a:pPr>
            <a:endParaRPr sz="1600" b="1" i="0" u="none" strike="noStrike" cap="none">
              <a:solidFill>
                <a:srgbClr val="353535"/>
              </a:solidFill>
              <a:latin typeface="Quattrocento Sans"/>
              <a:ea typeface="Quattrocento Sans"/>
              <a:cs typeface="Quattrocento Sans"/>
              <a:sym typeface="Quattrocento Sans"/>
            </a:endParaRPr>
          </a:p>
          <a:p>
            <a:pPr marL="282378" marR="0" lvl="1" indent="-180776" algn="l" rtl="0">
              <a:lnSpc>
                <a:spcPct val="90000"/>
              </a:lnSpc>
              <a:spcBef>
                <a:spcPts val="494"/>
              </a:spcBef>
              <a:spcAft>
                <a:spcPts val="0"/>
              </a:spcAft>
              <a:buClr>
                <a:schemeClr val="dk1"/>
              </a:buClr>
              <a:buSzPts val="1600"/>
              <a:buFont typeface="Arial"/>
              <a:buNone/>
            </a:pPr>
            <a:endParaRPr sz="1600" b="1" i="0" u="none" strike="noStrike" cap="none">
              <a:solidFill>
                <a:srgbClr val="353535"/>
              </a:solidFill>
              <a:latin typeface="Quattrocento Sans"/>
              <a:ea typeface="Quattrocento Sans"/>
              <a:cs typeface="Quattrocento Sans"/>
              <a:sym typeface="Quattrocento Sans"/>
            </a:endParaRPr>
          </a:p>
          <a:p>
            <a:pPr marL="282378" marR="0" lvl="1" indent="-180776" algn="l" rtl="0">
              <a:lnSpc>
                <a:spcPct val="90000"/>
              </a:lnSpc>
              <a:spcBef>
                <a:spcPts val="494"/>
              </a:spcBef>
              <a:spcAft>
                <a:spcPts val="0"/>
              </a:spcAft>
              <a:buClr>
                <a:schemeClr val="dk1"/>
              </a:buClr>
              <a:buSzPts val="1600"/>
              <a:buFont typeface="Arial"/>
              <a:buNone/>
            </a:pPr>
            <a:endParaRPr sz="1600" b="1" i="0" u="none" strike="noStrike" cap="none">
              <a:solidFill>
                <a:srgbClr val="353535"/>
              </a:solidFill>
              <a:latin typeface="Quattrocento Sans"/>
              <a:ea typeface="Quattrocento Sans"/>
              <a:cs typeface="Quattrocento Sans"/>
              <a:sym typeface="Quattrocento Sans"/>
            </a:endParaRPr>
          </a:p>
          <a:p>
            <a:pPr marL="282378" marR="0" lvl="1" indent="-180776" algn="l" rtl="0">
              <a:lnSpc>
                <a:spcPct val="90000"/>
              </a:lnSpc>
              <a:spcBef>
                <a:spcPts val="494"/>
              </a:spcBef>
              <a:spcAft>
                <a:spcPts val="0"/>
              </a:spcAft>
              <a:buClr>
                <a:schemeClr val="dk1"/>
              </a:buClr>
              <a:buSzPts val="1600"/>
              <a:buFont typeface="Arial"/>
              <a:buNone/>
            </a:pPr>
            <a:endParaRPr sz="1600" b="1" i="0" u="none" strike="noStrike" cap="none">
              <a:solidFill>
                <a:srgbClr val="353535"/>
              </a:solidFill>
              <a:latin typeface="Quattrocento Sans"/>
              <a:ea typeface="Quattrocento Sans"/>
              <a:cs typeface="Quattrocento Sans"/>
              <a:sym typeface="Quattrocento Sans"/>
            </a:endParaRPr>
          </a:p>
          <a:p>
            <a:pPr marL="282378" marR="0" lvl="1" indent="-180776" algn="l" rtl="0">
              <a:lnSpc>
                <a:spcPct val="90000"/>
              </a:lnSpc>
              <a:spcBef>
                <a:spcPts val="494"/>
              </a:spcBef>
              <a:spcAft>
                <a:spcPts val="0"/>
              </a:spcAft>
              <a:buClr>
                <a:schemeClr val="dk1"/>
              </a:buClr>
              <a:buSzPts val="1600"/>
              <a:buFont typeface="Arial"/>
              <a:buNone/>
            </a:pPr>
            <a:endParaRPr sz="1600" b="1" i="0" u="none" strike="noStrike" cap="none">
              <a:solidFill>
                <a:srgbClr val="353535"/>
              </a:solidFill>
              <a:latin typeface="Quattrocento Sans"/>
              <a:ea typeface="Quattrocento Sans"/>
              <a:cs typeface="Quattrocento Sans"/>
              <a:sym typeface="Quattrocento Sans"/>
            </a:endParaRPr>
          </a:p>
          <a:p>
            <a:pPr marL="282378" marR="0" lvl="1" indent="-180776" algn="l" rtl="0">
              <a:lnSpc>
                <a:spcPct val="90000"/>
              </a:lnSpc>
              <a:spcBef>
                <a:spcPts val="494"/>
              </a:spcBef>
              <a:spcAft>
                <a:spcPts val="0"/>
              </a:spcAft>
              <a:buClr>
                <a:schemeClr val="dk1"/>
              </a:buClr>
              <a:buSzPts val="1600"/>
              <a:buFont typeface="Arial"/>
              <a:buNone/>
            </a:pPr>
            <a:endParaRPr sz="1600" b="1" i="0" u="none" strike="noStrike" cap="none">
              <a:solidFill>
                <a:srgbClr val="353535"/>
              </a:solidFill>
              <a:latin typeface="Quattrocento Sans"/>
              <a:ea typeface="Quattrocento Sans"/>
              <a:cs typeface="Quattrocento Sans"/>
              <a:sym typeface="Quattrocento Sans"/>
            </a:endParaRPr>
          </a:p>
          <a:p>
            <a:pPr marL="0" marR="0" lvl="1" indent="0" algn="l" rtl="0">
              <a:lnSpc>
                <a:spcPct val="90000"/>
              </a:lnSpc>
              <a:spcBef>
                <a:spcPts val="494"/>
              </a:spcBef>
              <a:spcAft>
                <a:spcPts val="0"/>
              </a:spcAft>
              <a:buClr>
                <a:srgbClr val="000000"/>
              </a:buClr>
              <a:buSzPts val="1600"/>
              <a:buFont typeface="Arial"/>
              <a:buNone/>
            </a:pPr>
            <a:endParaRPr sz="1600" b="1" i="0" u="none" strike="noStrike" cap="none">
              <a:solidFill>
                <a:srgbClr val="353535"/>
              </a:solidFill>
              <a:latin typeface="Quattrocento Sans"/>
              <a:ea typeface="Quattrocento Sans"/>
              <a:cs typeface="Quattrocento Sans"/>
              <a:sym typeface="Quattrocento Sans"/>
            </a:endParaRPr>
          </a:p>
          <a:p>
            <a:pPr marL="282378" marR="0" lvl="1" indent="-180776" algn="l" rtl="0">
              <a:lnSpc>
                <a:spcPct val="90000"/>
              </a:lnSpc>
              <a:spcBef>
                <a:spcPts val="494"/>
              </a:spcBef>
              <a:spcAft>
                <a:spcPts val="0"/>
              </a:spcAft>
              <a:buClr>
                <a:schemeClr val="dk1"/>
              </a:buClr>
              <a:buSzPts val="1600"/>
              <a:buFont typeface="Arial"/>
              <a:buNone/>
            </a:pPr>
            <a:endParaRPr sz="1600" b="1" i="0" u="none" strike="noStrike" cap="none">
              <a:solidFill>
                <a:srgbClr val="353535"/>
              </a:solidFill>
              <a:latin typeface="Quattrocento Sans"/>
              <a:ea typeface="Quattrocento Sans"/>
              <a:cs typeface="Quattrocento Sans"/>
              <a:sym typeface="Quattrocento Sans"/>
            </a:endParaRPr>
          </a:p>
          <a:p>
            <a:pPr marL="282378" marR="0" lvl="1" indent="-199827" algn="l" rtl="0">
              <a:lnSpc>
                <a:spcPct val="90000"/>
              </a:lnSpc>
              <a:spcBef>
                <a:spcPts val="494"/>
              </a:spcBef>
              <a:spcAft>
                <a:spcPts val="0"/>
              </a:spcAft>
              <a:buClr>
                <a:schemeClr val="dk1"/>
              </a:buClr>
              <a:buSzPts val="1300"/>
              <a:buFont typeface="Arial"/>
              <a:buNone/>
            </a:pPr>
            <a:endParaRPr sz="1300" b="1" i="0" u="none" strike="noStrike" cap="none">
              <a:solidFill>
                <a:srgbClr val="353535"/>
              </a:solidFill>
              <a:latin typeface="Quattrocento Sans"/>
              <a:ea typeface="Quattrocento Sans"/>
              <a:cs typeface="Quattrocento Sans"/>
              <a:sym typeface="Quattrocento Sans"/>
            </a:endParaRPr>
          </a:p>
          <a:p>
            <a:pPr marL="282378" marR="0" lvl="1" indent="-199827" algn="l" rtl="0">
              <a:lnSpc>
                <a:spcPct val="90000"/>
              </a:lnSpc>
              <a:spcBef>
                <a:spcPts val="494"/>
              </a:spcBef>
              <a:spcAft>
                <a:spcPts val="0"/>
              </a:spcAft>
              <a:buClr>
                <a:schemeClr val="dk1"/>
              </a:buClr>
              <a:buSzPts val="1300"/>
              <a:buFont typeface="Arial"/>
              <a:buNone/>
            </a:pPr>
            <a:endParaRPr sz="1300" b="1" i="0" u="none" strike="noStrike" cap="none">
              <a:solidFill>
                <a:srgbClr val="353535"/>
              </a:solidFill>
              <a:latin typeface="Quattrocento Sans"/>
              <a:ea typeface="Quattrocento Sans"/>
              <a:cs typeface="Quattrocento Sans"/>
              <a:sym typeface="Quattrocento Sans"/>
            </a:endParaRPr>
          </a:p>
        </p:txBody>
      </p:sp>
      <p:sp>
        <p:nvSpPr>
          <p:cNvPr id="589" name="Google Shape;589;p71"/>
          <p:cNvSpPr/>
          <p:nvPr/>
        </p:nvSpPr>
        <p:spPr>
          <a:xfrm>
            <a:off x="203019" y="1395025"/>
            <a:ext cx="4118508" cy="353574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75300" tIns="37650" rIns="75300" bIns="3765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FFFFFF"/>
                </a:solidFill>
                <a:latin typeface="Quattrocento Sans"/>
                <a:ea typeface="Quattrocento Sans"/>
                <a:cs typeface="Quattrocento Sans"/>
                <a:sym typeface="Quattrocento Sans"/>
              </a:rPr>
              <a:t>Traditional Application</a:t>
            </a:r>
            <a:endParaRPr sz="1400" b="0" i="0" u="none" strike="noStrike" cap="none">
              <a:solidFill>
                <a:srgbClr val="000000"/>
              </a:solidFill>
              <a:latin typeface="Arial"/>
              <a:ea typeface="Arial"/>
              <a:cs typeface="Arial"/>
              <a:sym typeface="Arial"/>
            </a:endParaRPr>
          </a:p>
        </p:txBody>
      </p:sp>
      <p:sp>
        <p:nvSpPr>
          <p:cNvPr id="590" name="Google Shape;590;p71"/>
          <p:cNvSpPr/>
          <p:nvPr/>
        </p:nvSpPr>
        <p:spPr>
          <a:xfrm>
            <a:off x="958717" y="2101858"/>
            <a:ext cx="1032966" cy="716945"/>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75300" tIns="37650" rIns="75300" bIns="376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FFFFFF"/>
                </a:solidFill>
                <a:latin typeface="Quattrocento Sans"/>
                <a:ea typeface="Quattrocento Sans"/>
                <a:cs typeface="Quattrocento Sans"/>
                <a:sym typeface="Quattrocento Sans"/>
              </a:rPr>
              <a:t>Main Screen</a:t>
            </a:r>
            <a:endParaRPr sz="1400" b="0" i="0" u="none" strike="noStrike" cap="none">
              <a:solidFill>
                <a:srgbClr val="000000"/>
              </a:solidFill>
              <a:latin typeface="Arial"/>
              <a:ea typeface="Arial"/>
              <a:cs typeface="Arial"/>
              <a:sym typeface="Arial"/>
            </a:endParaRPr>
          </a:p>
        </p:txBody>
      </p:sp>
      <p:sp>
        <p:nvSpPr>
          <p:cNvPr id="591" name="Google Shape;591;p71"/>
          <p:cNvSpPr/>
          <p:nvPr/>
        </p:nvSpPr>
        <p:spPr>
          <a:xfrm>
            <a:off x="958717" y="3506988"/>
            <a:ext cx="1032966" cy="716945"/>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75300" tIns="37650" rIns="75300" bIns="376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FFFFFF"/>
                </a:solidFill>
                <a:latin typeface="Quattrocento Sans"/>
                <a:ea typeface="Quattrocento Sans"/>
                <a:cs typeface="Quattrocento Sans"/>
                <a:sym typeface="Quattrocento Sans"/>
              </a:rPr>
              <a:t>New Order Screen</a:t>
            </a:r>
            <a:endParaRPr sz="1400" b="0" i="0" u="none" strike="noStrike" cap="none">
              <a:solidFill>
                <a:srgbClr val="000000"/>
              </a:solidFill>
              <a:latin typeface="Arial"/>
              <a:ea typeface="Arial"/>
              <a:cs typeface="Arial"/>
              <a:sym typeface="Arial"/>
            </a:endParaRPr>
          </a:p>
        </p:txBody>
      </p:sp>
      <p:sp>
        <p:nvSpPr>
          <p:cNvPr id="592" name="Google Shape;592;p71"/>
          <p:cNvSpPr/>
          <p:nvPr/>
        </p:nvSpPr>
        <p:spPr>
          <a:xfrm>
            <a:off x="2628587" y="3506988"/>
            <a:ext cx="1032966" cy="716945"/>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75300" tIns="37650" rIns="75300" bIns="376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FFFFFF"/>
                </a:solidFill>
                <a:latin typeface="Quattrocento Sans"/>
                <a:ea typeface="Quattrocento Sans"/>
                <a:cs typeface="Quattrocento Sans"/>
                <a:sym typeface="Quattrocento Sans"/>
              </a:rPr>
              <a:t>Product Search Screen</a:t>
            </a:r>
            <a:endParaRPr sz="1400" b="0" i="0" u="none" strike="noStrike" cap="none">
              <a:solidFill>
                <a:srgbClr val="000000"/>
              </a:solidFill>
              <a:latin typeface="Arial"/>
              <a:ea typeface="Arial"/>
              <a:cs typeface="Arial"/>
              <a:sym typeface="Arial"/>
            </a:endParaRPr>
          </a:p>
        </p:txBody>
      </p:sp>
      <p:cxnSp>
        <p:nvCxnSpPr>
          <p:cNvPr id="593" name="Google Shape;593;p71"/>
          <p:cNvCxnSpPr>
            <a:stCxn id="590" idx="2"/>
            <a:endCxn id="591" idx="0"/>
          </p:cNvCxnSpPr>
          <p:nvPr/>
        </p:nvCxnSpPr>
        <p:spPr>
          <a:xfrm>
            <a:off x="1475200" y="2818803"/>
            <a:ext cx="0" cy="688200"/>
          </a:xfrm>
          <a:prstGeom prst="straightConnector1">
            <a:avLst/>
          </a:prstGeom>
          <a:noFill/>
          <a:ln w="9525" cap="flat" cmpd="sng">
            <a:solidFill>
              <a:schemeClr val="lt1"/>
            </a:solidFill>
            <a:prstDash val="solid"/>
            <a:round/>
            <a:headEnd type="none" w="sm" len="sm"/>
            <a:tailEnd type="triangle" w="med" len="med"/>
          </a:ln>
        </p:spPr>
      </p:cxnSp>
      <p:cxnSp>
        <p:nvCxnSpPr>
          <p:cNvPr id="594" name="Google Shape;594;p71"/>
          <p:cNvCxnSpPr>
            <a:stCxn id="591" idx="3"/>
            <a:endCxn id="592" idx="1"/>
          </p:cNvCxnSpPr>
          <p:nvPr/>
        </p:nvCxnSpPr>
        <p:spPr>
          <a:xfrm>
            <a:off x="1991683" y="3865461"/>
            <a:ext cx="636900" cy="0"/>
          </a:xfrm>
          <a:prstGeom prst="straightConnector1">
            <a:avLst/>
          </a:prstGeom>
          <a:noFill/>
          <a:ln w="9525" cap="flat" cmpd="sng">
            <a:solidFill>
              <a:schemeClr val="lt1"/>
            </a:solidFill>
            <a:prstDash val="solid"/>
            <a:round/>
            <a:headEnd type="none" w="sm" len="sm"/>
            <a:tailEnd type="triangle" w="med" len="med"/>
          </a:ln>
        </p:spPr>
      </p:cxnSp>
      <p:sp>
        <p:nvSpPr>
          <p:cNvPr id="595" name="Google Shape;595;p71"/>
          <p:cNvSpPr/>
          <p:nvPr/>
        </p:nvSpPr>
        <p:spPr>
          <a:xfrm>
            <a:off x="4778612" y="1395025"/>
            <a:ext cx="4118508" cy="353574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75300" tIns="37650" rIns="75300" bIns="3765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FFFFFF"/>
                </a:solidFill>
                <a:latin typeface="Quattrocento Sans"/>
                <a:ea typeface="Quattrocento Sans"/>
                <a:cs typeface="Quattrocento Sans"/>
                <a:sym typeface="Quattrocento Sans"/>
              </a:rPr>
              <a:t>Bot</a:t>
            </a:r>
            <a:endParaRPr sz="1400" b="0" i="0" u="none" strike="noStrike" cap="none">
              <a:solidFill>
                <a:srgbClr val="000000"/>
              </a:solidFill>
              <a:latin typeface="Arial"/>
              <a:ea typeface="Arial"/>
              <a:cs typeface="Arial"/>
              <a:sym typeface="Arial"/>
            </a:endParaRPr>
          </a:p>
        </p:txBody>
      </p:sp>
      <p:sp>
        <p:nvSpPr>
          <p:cNvPr id="596" name="Google Shape;596;p71"/>
          <p:cNvSpPr/>
          <p:nvPr/>
        </p:nvSpPr>
        <p:spPr>
          <a:xfrm>
            <a:off x="5534310" y="2101858"/>
            <a:ext cx="1032966" cy="716945"/>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75300" tIns="37650" rIns="75300" bIns="376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FFFFFF"/>
                </a:solidFill>
                <a:latin typeface="Quattrocento Sans"/>
                <a:ea typeface="Quattrocento Sans"/>
                <a:cs typeface="Quattrocento Sans"/>
                <a:sym typeface="Quattrocento Sans"/>
              </a:rPr>
              <a:t>Root Dialog</a:t>
            </a:r>
            <a:endParaRPr sz="1400" b="0" i="0" u="none" strike="noStrike" cap="none">
              <a:solidFill>
                <a:srgbClr val="000000"/>
              </a:solidFill>
              <a:latin typeface="Arial"/>
              <a:ea typeface="Arial"/>
              <a:cs typeface="Arial"/>
              <a:sym typeface="Arial"/>
            </a:endParaRPr>
          </a:p>
        </p:txBody>
      </p:sp>
      <p:sp>
        <p:nvSpPr>
          <p:cNvPr id="597" name="Google Shape;597;p71"/>
          <p:cNvSpPr/>
          <p:nvPr/>
        </p:nvSpPr>
        <p:spPr>
          <a:xfrm>
            <a:off x="5534310" y="3506988"/>
            <a:ext cx="1032966" cy="716945"/>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75300" tIns="37650" rIns="75300" bIns="376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FFFFFF"/>
                </a:solidFill>
                <a:latin typeface="Quattrocento Sans"/>
                <a:ea typeface="Quattrocento Sans"/>
                <a:cs typeface="Quattrocento Sans"/>
                <a:sym typeface="Quattrocento Sans"/>
              </a:rPr>
              <a:t>New Order Dialog</a:t>
            </a:r>
            <a:endParaRPr sz="1400" b="0" i="0" u="none" strike="noStrike" cap="none">
              <a:solidFill>
                <a:srgbClr val="000000"/>
              </a:solidFill>
              <a:latin typeface="Arial"/>
              <a:ea typeface="Arial"/>
              <a:cs typeface="Arial"/>
              <a:sym typeface="Arial"/>
            </a:endParaRPr>
          </a:p>
        </p:txBody>
      </p:sp>
      <p:sp>
        <p:nvSpPr>
          <p:cNvPr id="598" name="Google Shape;598;p71"/>
          <p:cNvSpPr/>
          <p:nvPr/>
        </p:nvSpPr>
        <p:spPr>
          <a:xfrm>
            <a:off x="7204179" y="3506988"/>
            <a:ext cx="1032966" cy="716945"/>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75300" tIns="37650" rIns="75300" bIns="3765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rgbClr val="FFFFFF"/>
                </a:solidFill>
                <a:latin typeface="Quattrocento Sans"/>
                <a:ea typeface="Quattrocento Sans"/>
                <a:cs typeface="Quattrocento Sans"/>
                <a:sym typeface="Quattrocento Sans"/>
              </a:rPr>
              <a:t>Product Search Dialog</a:t>
            </a:r>
            <a:endParaRPr sz="1400" b="0" i="0" u="none" strike="noStrike" cap="none">
              <a:solidFill>
                <a:srgbClr val="000000"/>
              </a:solidFill>
              <a:latin typeface="Arial"/>
              <a:ea typeface="Arial"/>
              <a:cs typeface="Arial"/>
              <a:sym typeface="Arial"/>
            </a:endParaRPr>
          </a:p>
        </p:txBody>
      </p:sp>
      <p:cxnSp>
        <p:nvCxnSpPr>
          <p:cNvPr id="599" name="Google Shape;599;p71"/>
          <p:cNvCxnSpPr>
            <a:stCxn id="596" idx="2"/>
            <a:endCxn id="597" idx="0"/>
          </p:cNvCxnSpPr>
          <p:nvPr/>
        </p:nvCxnSpPr>
        <p:spPr>
          <a:xfrm>
            <a:off x="6050793" y="2818803"/>
            <a:ext cx="0" cy="688200"/>
          </a:xfrm>
          <a:prstGeom prst="straightConnector1">
            <a:avLst/>
          </a:prstGeom>
          <a:noFill/>
          <a:ln w="9525" cap="flat" cmpd="sng">
            <a:solidFill>
              <a:schemeClr val="lt1"/>
            </a:solidFill>
            <a:prstDash val="solid"/>
            <a:round/>
            <a:headEnd type="none" w="sm" len="sm"/>
            <a:tailEnd type="triangle" w="med" len="med"/>
          </a:ln>
        </p:spPr>
      </p:cxnSp>
      <p:cxnSp>
        <p:nvCxnSpPr>
          <p:cNvPr id="600" name="Google Shape;600;p71"/>
          <p:cNvCxnSpPr>
            <a:stCxn id="597" idx="3"/>
            <a:endCxn id="598" idx="1"/>
          </p:cNvCxnSpPr>
          <p:nvPr/>
        </p:nvCxnSpPr>
        <p:spPr>
          <a:xfrm>
            <a:off x="6567276" y="3865461"/>
            <a:ext cx="636900" cy="0"/>
          </a:xfrm>
          <a:prstGeom prst="straightConnector1">
            <a:avLst/>
          </a:prstGeom>
          <a:noFill/>
          <a:ln w="9525" cap="flat" cmpd="sng">
            <a:solidFill>
              <a:schemeClr val="lt1"/>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72" descr="C:\Users\qw\Desktop\new\phpdc86dz.jpg"/>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606" name="Google Shape;606;p72" descr="Image result for google png"/>
          <p:cNvPicPr preferRelativeResize="0"/>
          <p:nvPr/>
        </p:nvPicPr>
        <p:blipFill rotWithShape="1">
          <a:blip r:embed="rId4">
            <a:alphaModFix/>
          </a:blip>
          <a:srcRect/>
          <a:stretch/>
        </p:blipFill>
        <p:spPr>
          <a:xfrm>
            <a:off x="1295400" y="228600"/>
            <a:ext cx="4683919" cy="1714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73" descr="Screenshot 2017-11-04 00.52.25.png"/>
          <p:cNvPicPr preferRelativeResize="0"/>
          <p:nvPr/>
        </p:nvPicPr>
        <p:blipFill rotWithShape="1">
          <a:blip r:embed="rId3">
            <a:alphaModFix/>
          </a:blip>
          <a:srcRect/>
          <a:stretch/>
        </p:blipFill>
        <p:spPr>
          <a:xfrm>
            <a:off x="0" y="763669"/>
            <a:ext cx="6858000" cy="349068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4"/>
          <p:cNvSpPr txBox="1">
            <a:spLocks noGrp="1"/>
          </p:cNvSpPr>
          <p:nvPr>
            <p:ph type="title"/>
          </p:nvPr>
        </p:nvSpPr>
        <p:spPr>
          <a:xfrm>
            <a:off x="457200" y="205970"/>
            <a:ext cx="8229600" cy="21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Calibri"/>
              <a:buNone/>
            </a:pPr>
            <a:r>
              <a:rPr lang="en" sz="3959"/>
              <a:t>Google Assistant coming soon to more speakers, appliances and other devices</a:t>
            </a:r>
            <a:endParaRPr/>
          </a:p>
        </p:txBody>
      </p:sp>
      <p:sp>
        <p:nvSpPr>
          <p:cNvPr id="617" name="Google Shape;617;p74"/>
          <p:cNvSpPr txBox="1">
            <a:spLocks noGrp="1"/>
          </p:cNvSpPr>
          <p:nvPr>
            <p:ph type="body" idx="1"/>
          </p:nvPr>
        </p:nvSpPr>
        <p:spPr>
          <a:xfrm>
            <a:off x="457200" y="2114550"/>
            <a:ext cx="8229600" cy="3394500"/>
          </a:xfrm>
          <a:prstGeom prst="rect">
            <a:avLst/>
          </a:prstGeom>
          <a:noFill/>
          <a:ln>
            <a:noFill/>
          </a:ln>
        </p:spPr>
        <p:txBody>
          <a:bodyPr spcFirstLastPara="1" wrap="square" lIns="91425" tIns="45700" rIns="91425" bIns="45700" anchor="t" anchorCtr="0">
            <a:noAutofit/>
          </a:bodyPr>
          <a:lstStyle/>
          <a:p>
            <a:pPr marL="342900" lvl="0" indent="-139700" algn="l" rtl="0">
              <a:lnSpc>
                <a:spcPct val="115000"/>
              </a:lnSpc>
              <a:spcBef>
                <a:spcPts val="0"/>
              </a:spcBef>
              <a:spcAft>
                <a:spcPts val="0"/>
              </a:spcAft>
              <a:buClr>
                <a:schemeClr val="dk1"/>
              </a:buClr>
              <a:buSzPts val="3200"/>
              <a:buNone/>
            </a:pPr>
            <a:endParaRPr/>
          </a:p>
          <a:p>
            <a:pPr marL="342900" lvl="0" indent="-342900" algn="l" rtl="0">
              <a:lnSpc>
                <a:spcPct val="115000"/>
              </a:lnSpc>
              <a:spcBef>
                <a:spcPts val="640"/>
              </a:spcBef>
              <a:spcAft>
                <a:spcPts val="0"/>
              </a:spcAft>
              <a:buClr>
                <a:schemeClr val="dk1"/>
              </a:buClr>
              <a:buSzPts val="3200"/>
              <a:buChar char="●"/>
            </a:pPr>
            <a:r>
              <a:rPr lang="en"/>
              <a:t>Google is putting its Assistant on a wide range of third-party hardware. Google has announced that it’s going to be putting the Assistant on partner speakers, appliances, connected cameras, and much more.</a:t>
            </a:r>
            <a:endParaRPr/>
          </a:p>
          <a:p>
            <a:pPr marL="342900" lvl="0" indent="-342900" algn="l" rtl="0">
              <a:lnSpc>
                <a:spcPct val="115000"/>
              </a:lnSpc>
              <a:spcBef>
                <a:spcPts val="640"/>
              </a:spcBef>
              <a:spcAft>
                <a:spcPts val="1600"/>
              </a:spcAft>
              <a:buClr>
                <a:schemeClr val="dk1"/>
              </a:buClr>
              <a:buSzPts val="3200"/>
              <a:buChar char="●"/>
            </a:pPr>
            <a:r>
              <a:rPr lang="en"/>
              <a:t>It is already on the iPhone.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Calibri"/>
              <a:buNone/>
            </a:pPr>
            <a:r>
              <a:rPr lang="en" sz="3959"/>
              <a:t>Google wants to ‘see’ as well as ‘hear’ your surroundings</a:t>
            </a:r>
            <a:endParaRPr/>
          </a:p>
        </p:txBody>
      </p:sp>
      <p:pic>
        <p:nvPicPr>
          <p:cNvPr id="623" name="Google Shape;623;p75" descr="maxresdefault.jpg"/>
          <p:cNvPicPr preferRelativeResize="0"/>
          <p:nvPr/>
        </p:nvPicPr>
        <p:blipFill rotWithShape="1">
          <a:blip r:embed="rId3">
            <a:alphaModFix/>
          </a:blip>
          <a:srcRect/>
          <a:stretch/>
        </p:blipFill>
        <p:spPr>
          <a:xfrm>
            <a:off x="0" y="1248461"/>
            <a:ext cx="6858000" cy="38576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76"/>
          <p:cNvSpPr txBox="1">
            <a:spLocks noGrp="1"/>
          </p:cNvSpPr>
          <p:nvPr>
            <p:ph type="title"/>
          </p:nvPr>
        </p:nvSpPr>
        <p:spPr>
          <a:xfrm>
            <a:off x="457200" y="1898131"/>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Calibri"/>
              <a:buNone/>
            </a:pPr>
            <a:r>
              <a:rPr lang="en" sz="5400"/>
              <a:t>How to develop for the Google Assistant platform</a:t>
            </a:r>
            <a:endParaRPr sz="5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7"/>
          <p:cNvSpPr txBox="1">
            <a:spLocks noGrp="1"/>
          </p:cNvSpPr>
          <p:nvPr>
            <p:ph type="title"/>
          </p:nvPr>
        </p:nvSpPr>
        <p:spPr>
          <a:xfrm>
            <a:off x="311700" y="445025"/>
            <a:ext cx="8520600" cy="10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Actions on Google https://developers.google.com/actions/</a:t>
            </a:r>
            <a:endParaRPr/>
          </a:p>
        </p:txBody>
      </p:sp>
      <p:sp>
        <p:nvSpPr>
          <p:cNvPr id="634" name="Google Shape;634;p77"/>
          <p:cNvSpPr txBox="1">
            <a:spLocks noGrp="1"/>
          </p:cNvSpPr>
          <p:nvPr>
            <p:ph type="body" idx="1"/>
          </p:nvPr>
        </p:nvSpPr>
        <p:spPr>
          <a:xfrm>
            <a:off x="311700" y="1533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Actions on Google is a developer platform that lets you create software to extend the functionality of the Google Assistant, Google’s virtual personal assistant, across more than 500 million devices, including smart speakers, phones, cars, TVs, headphones, watches, and more.</a:t>
            </a:r>
            <a:endParaRPr/>
          </a:p>
          <a:p>
            <a:pPr marL="0" lvl="0" indent="0" algn="l" rtl="0">
              <a:lnSpc>
                <a:spcPct val="115000"/>
              </a:lnSpc>
              <a:spcBef>
                <a:spcPts val="1600"/>
              </a:spcBef>
              <a:spcAft>
                <a:spcPts val="1600"/>
              </a:spcAft>
              <a:buSzPts val="1800"/>
              <a:buNone/>
            </a:pPr>
            <a:r>
              <a:rPr lang="en"/>
              <a:t>You can build smart home Actions that let users control Internet of Things (IoT) devices through the Google Assistant. Building smart home Actions lets you connect, query, and control devices through your existing cloud infrastructure.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7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Messaging Protocols: Kafka and MQTT</a:t>
            </a:r>
            <a:endParaRPr/>
          </a:p>
        </p:txBody>
      </p:sp>
      <p:sp>
        <p:nvSpPr>
          <p:cNvPr id="640" name="Google Shape;640;p78"/>
          <p:cNvSpPr txBox="1">
            <a:spLocks noGrp="1"/>
          </p:cNvSpPr>
          <p:nvPr>
            <p:ph type="body" idx="1"/>
          </p:nvPr>
        </p:nvSpPr>
        <p:spPr>
          <a:xfrm>
            <a:off x="311700" y="1152475"/>
            <a:ext cx="8520600" cy="3752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sz="1600"/>
              <a:t>MQTT is a publish/subscribe protocol particularly suited to IoT applications thanks to its small footprint, real-time guarantees, and suitability for use in high-latency, low-throughput, and unreliable networks. It is designed for connections with remote locations where a "small code footprint" is required or the network bandwidth is limited. The publish-subscribe messaging pattern requires a message broker.</a:t>
            </a:r>
            <a:endParaRPr sz="1600"/>
          </a:p>
          <a:p>
            <a:pPr marL="457200" lvl="0" indent="-330200" algn="l" rtl="0">
              <a:lnSpc>
                <a:spcPct val="115000"/>
              </a:lnSpc>
              <a:spcBef>
                <a:spcPts val="0"/>
              </a:spcBef>
              <a:spcAft>
                <a:spcPts val="0"/>
              </a:spcAft>
              <a:buSzPts val="1600"/>
              <a:buChar char="●"/>
            </a:pPr>
            <a:r>
              <a:rPr lang="en" sz="1600"/>
              <a:t>Based on a publish/subscribe model, Kafka is one of the most widely used platforms to process and distribute real-time data streams. It is used for building real-time data pipelines and streaming apps. It is horizontally scalable, fault-tolerant, wicked fast, and runs in production in thousands of companies.</a:t>
            </a:r>
            <a:endParaRPr sz="1600"/>
          </a:p>
          <a:p>
            <a:pPr marL="457200" lvl="0" indent="-330200" algn="l" rtl="0">
              <a:lnSpc>
                <a:spcPct val="115000"/>
              </a:lnSpc>
              <a:spcBef>
                <a:spcPts val="0"/>
              </a:spcBef>
              <a:spcAft>
                <a:spcPts val="0"/>
              </a:spcAft>
              <a:buSzPts val="1600"/>
              <a:buChar char="●"/>
            </a:pPr>
            <a:r>
              <a:rPr lang="en" sz="1600"/>
              <a:t>Both, MQTT and Apache Kafka have great benefits for their own use cases. But, none of them are the single allrounder for everything. The combination of both makes them very powerful and a great solution to build IoT end-to-end scenarios from the edge to data center and back.</a:t>
            </a:r>
            <a:endParaRPr sz="1600"/>
          </a:p>
          <a:p>
            <a:pPr marL="0" lvl="0" indent="0" algn="l" rtl="0">
              <a:lnSpc>
                <a:spcPct val="115000"/>
              </a:lnSpc>
              <a:spcBef>
                <a:spcPts val="1600"/>
              </a:spcBef>
              <a:spcAft>
                <a:spcPts val="1600"/>
              </a:spcAft>
              <a:buClr>
                <a:schemeClr val="dk1"/>
              </a:buClr>
              <a:buSzPts val="1100"/>
              <a:buFont typeface="Arial"/>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The future of IoT is AI</a:t>
            </a:r>
            <a:endParaRPr/>
          </a:p>
        </p:txBody>
      </p:sp>
      <p:sp>
        <p:nvSpPr>
          <p:cNvPr id="646" name="Google Shape;646;p79"/>
          <p:cNvSpPr txBox="1">
            <a:spLocks noGrp="1"/>
          </p:cNvSpPr>
          <p:nvPr>
            <p:ph type="body" idx="1"/>
          </p:nvPr>
        </p:nvSpPr>
        <p:spPr>
          <a:xfrm>
            <a:off x="311700" y="1152475"/>
            <a:ext cx="8520600" cy="375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As IoT devices will generate vast amounts of data, then AI will be functionally necessary to deal with these huge volumes if we’re to have any chance of making sense of the data.</a:t>
            </a:r>
            <a:endParaRPr/>
          </a:p>
          <a:p>
            <a:pPr marL="0" lvl="0" indent="0" algn="l" rtl="0">
              <a:lnSpc>
                <a:spcPct val="115000"/>
              </a:lnSpc>
              <a:spcBef>
                <a:spcPts val="1600"/>
              </a:spcBef>
              <a:spcAft>
                <a:spcPts val="0"/>
              </a:spcAft>
              <a:buSzPts val="1800"/>
              <a:buNone/>
            </a:pPr>
            <a:r>
              <a:rPr lang="en"/>
              <a:t>Data is only useful if it creates an action. To make data actionable, it needs to be supplemented with context and creativity. IoT and AI together is this context, i.e. ‘connected intelligence’ and not just connected devices.</a:t>
            </a:r>
            <a:endParaRPr/>
          </a:p>
          <a:p>
            <a:pPr marL="0" lvl="0" indent="0" algn="l" rtl="0">
              <a:lnSpc>
                <a:spcPct val="115000"/>
              </a:lnSpc>
              <a:spcBef>
                <a:spcPts val="1600"/>
              </a:spcBef>
              <a:spcAft>
                <a:spcPts val="1600"/>
              </a:spcAft>
              <a:buSzPts val="1800"/>
              <a:buNone/>
            </a:pPr>
            <a:r>
              <a:rPr lang="en"/>
              <a:t>Traditional methods of analysing structured data and creating action are not designed to efficiently process the vast amounts of real-time data that stream from IoT devices. This is where AI-based analysis and response becomes critical for extracting optimal value from that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We are Way Behind the Developed Countries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Blockchain in the Internet of Things?</a:t>
            </a:r>
            <a:endParaRPr/>
          </a:p>
        </p:txBody>
      </p:sp>
      <p:sp>
        <p:nvSpPr>
          <p:cNvPr id="652" name="Google Shape;652;p80"/>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sz="1400"/>
              <a:t>Traditional IoT systems are dependent on a centralized architecture. Information is sent from the device to the cloud where the data is processed using analytics and then sent back to the IoT devices. </a:t>
            </a:r>
            <a:endParaRPr sz="1400"/>
          </a:p>
          <a:p>
            <a:pPr marL="457200" lvl="0" indent="-317500" algn="l" rtl="0">
              <a:lnSpc>
                <a:spcPct val="115000"/>
              </a:lnSpc>
              <a:spcBef>
                <a:spcPts val="0"/>
              </a:spcBef>
              <a:spcAft>
                <a:spcPts val="0"/>
              </a:spcAft>
              <a:buSzPts val="1400"/>
              <a:buChar char="●"/>
            </a:pPr>
            <a:r>
              <a:rPr lang="en" sz="1400"/>
              <a:t>With billions of devices set to join IoT networks in the coming years, this type of centralized system has very limited scalability, exposes billions of weak points that compromise network security and will become incredibly expensive and slow if third-parties have to constantly check and authenticate each and every micro-transaction between devices.</a:t>
            </a:r>
            <a:endParaRPr sz="1400"/>
          </a:p>
          <a:p>
            <a:pPr marL="457200" lvl="0" indent="-317500" algn="l" rtl="0">
              <a:lnSpc>
                <a:spcPct val="115000"/>
              </a:lnSpc>
              <a:spcBef>
                <a:spcPts val="0"/>
              </a:spcBef>
              <a:spcAft>
                <a:spcPts val="0"/>
              </a:spcAft>
              <a:buSzPts val="1400"/>
              <a:buChar char="●"/>
            </a:pPr>
            <a:r>
              <a:rPr lang="en" sz="1400" b="1"/>
              <a:t>Smart contracts</a:t>
            </a:r>
            <a:r>
              <a:rPr lang="en" sz="1400"/>
              <a:t> in blockchain networks will allow devices to function securely and autonomously by creating agreements that are only executed upon completion of specific requirements. It not only allows for greater automation, scalability and cheaper transfers (no third-party needed to oversee transactions).</a:t>
            </a:r>
            <a:endParaRPr sz="1400"/>
          </a:p>
          <a:p>
            <a:pPr marL="457200" lvl="0" indent="-317500" algn="l" rtl="0">
              <a:lnSpc>
                <a:spcPct val="115000"/>
              </a:lnSpc>
              <a:spcBef>
                <a:spcPts val="0"/>
              </a:spcBef>
              <a:spcAft>
                <a:spcPts val="0"/>
              </a:spcAft>
              <a:buSzPts val="1400"/>
              <a:buChar char="●"/>
            </a:pPr>
            <a:r>
              <a:rPr lang="en" sz="1400"/>
              <a:t>With traditional centralized networks, the risk of a single point of failure disabling an entire network is a very real possibility. A </a:t>
            </a:r>
            <a:r>
              <a:rPr lang="en" sz="1400" b="1"/>
              <a:t>decentralized blockchain</a:t>
            </a:r>
            <a:r>
              <a:rPr lang="en" sz="1400"/>
              <a:t> network mitigates this risk with millions of individual nodes that transfer data on a peer-to-peer (p2p) basis to keep the rest of the IoT network running smoothly.</a:t>
            </a:r>
            <a:endParaRPr sz="1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IoT and Blockchain Complement Each Other</a:t>
            </a:r>
            <a:endParaRPr/>
          </a:p>
        </p:txBody>
      </p:sp>
      <p:sp>
        <p:nvSpPr>
          <p:cNvPr id="658" name="Google Shape;658;p8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t>Blockchain technology can be used in tracking billions of connected devices, enable the processing of transactions and coordination between devices; allow for significant savings to IoT industry manufacturers. ... In an IoT network, the blockchain can keep an immutable record of the history of smart devices.</a:t>
            </a:r>
            <a:endParaRPr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2"/>
          <p:cNvSpPr txBox="1">
            <a:spLocks noGrp="1"/>
          </p:cNvSpPr>
          <p:nvPr>
            <p:ph type="title"/>
          </p:nvPr>
        </p:nvSpPr>
        <p:spPr>
          <a:xfrm>
            <a:off x="311700" y="445025"/>
            <a:ext cx="8520600" cy="101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IoT + Cloud and Edge Computing + AI + Blockchain: </a:t>
            </a:r>
            <a:endParaRPr/>
          </a:p>
          <a:p>
            <a:pPr marL="0" lvl="0" indent="0" algn="l" rtl="0">
              <a:lnSpc>
                <a:spcPct val="100000"/>
              </a:lnSpc>
              <a:spcBef>
                <a:spcPts val="0"/>
              </a:spcBef>
              <a:spcAft>
                <a:spcPts val="0"/>
              </a:spcAft>
              <a:buSzPts val="2800"/>
              <a:buNone/>
            </a:pPr>
            <a:r>
              <a:rPr lang="en"/>
              <a:t>The Fourth Industrial Revolution has Begun</a:t>
            </a:r>
            <a:endParaRPr/>
          </a:p>
        </p:txBody>
      </p:sp>
      <p:sp>
        <p:nvSpPr>
          <p:cNvPr id="664" name="Google Shape;664;p82"/>
          <p:cNvSpPr txBox="1">
            <a:spLocks noGrp="1"/>
          </p:cNvSpPr>
          <p:nvPr>
            <p:ph type="body" idx="1"/>
          </p:nvPr>
        </p:nvSpPr>
        <p:spPr>
          <a:xfrm>
            <a:off x="311700" y="14572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3000"/>
              <a:t>The combination of IoT, Cloud and Edge Computing, AI and Blockchain technologies allow machines in the Internet of Things to be able to lease themselves out, schedule and pay for their own maintenance, purchase their own replacement parts and keep their own transactional records, using blockchain.</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
              <a:t>We have Adopted Leapfrog Strategy for Pakistan</a:t>
            </a:r>
            <a:endParaRPr/>
          </a:p>
        </p:txBody>
      </p:sp>
      <p:sp>
        <p:nvSpPr>
          <p:cNvPr id="163" name="Google Shape;163;p9"/>
          <p:cNvSpPr txBox="1">
            <a:spLocks noGrp="1"/>
          </p:cNvSpPr>
          <p:nvPr>
            <p:ph type="body" idx="1"/>
          </p:nvPr>
        </p:nvSpPr>
        <p:spPr>
          <a:xfrm>
            <a:off x="457200" y="819150"/>
            <a:ext cx="8229600" cy="19662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360"/>
              </a:spcBef>
              <a:spcAft>
                <a:spcPts val="0"/>
              </a:spcAft>
              <a:buSzPts val="1800"/>
              <a:buChar char="●"/>
            </a:pPr>
            <a:r>
              <a:rPr lang="en"/>
              <a:t>Andrew Ng has proposed a brilliant strategy for </a:t>
            </a:r>
            <a:r>
              <a:rPr lang="en" b="1"/>
              <a:t>developing countries that have fallen behind in the technology race</a:t>
            </a:r>
            <a:r>
              <a:rPr lang="en"/>
              <a:t>. </a:t>
            </a:r>
            <a:endParaRPr/>
          </a:p>
          <a:p>
            <a:pPr marL="457200" lvl="0" indent="-342900" algn="l" rtl="0">
              <a:lnSpc>
                <a:spcPct val="115000"/>
              </a:lnSpc>
              <a:spcBef>
                <a:spcPts val="0"/>
              </a:spcBef>
              <a:spcAft>
                <a:spcPts val="0"/>
              </a:spcAft>
              <a:buSzPts val="1800"/>
              <a:buChar char="●"/>
            </a:pPr>
            <a:r>
              <a:rPr lang="en"/>
              <a:t>The idea is to </a:t>
            </a:r>
            <a:r>
              <a:rPr lang="en" i="1"/>
              <a:t>skip over the intermediary technologies</a:t>
            </a:r>
            <a:r>
              <a:rPr lang="en"/>
              <a:t> and </a:t>
            </a:r>
            <a:r>
              <a:rPr lang="en" b="1"/>
              <a:t>leapfrog</a:t>
            </a:r>
            <a:r>
              <a:rPr lang="en"/>
              <a:t> into the future by adopting 4IR technologies. </a:t>
            </a:r>
            <a:endParaRPr/>
          </a:p>
          <a:p>
            <a:pPr marL="457200" lvl="0" indent="-342900" algn="l" rtl="0">
              <a:lnSpc>
                <a:spcPct val="115000"/>
              </a:lnSpc>
              <a:spcBef>
                <a:spcPts val="0"/>
              </a:spcBef>
              <a:spcAft>
                <a:spcPts val="0"/>
              </a:spcAft>
              <a:buSzPts val="1800"/>
              <a:buChar char="●"/>
            </a:pPr>
            <a:r>
              <a:rPr lang="en"/>
              <a:t>With this approach, it is possible to achieve </a:t>
            </a:r>
            <a:r>
              <a:rPr lang="en" b="1"/>
              <a:t>exponential growth in a shorter period of time.</a:t>
            </a:r>
            <a:endParaRPr b="1"/>
          </a:p>
          <a:p>
            <a:pPr marL="0" lvl="0" indent="0" algn="l" rtl="0">
              <a:lnSpc>
                <a:spcPct val="115000"/>
              </a:lnSpc>
              <a:spcBef>
                <a:spcPts val="1600"/>
              </a:spcBef>
              <a:spcAft>
                <a:spcPts val="1600"/>
              </a:spcAft>
              <a:buSzPts val="1800"/>
              <a:buNone/>
            </a:pPr>
            <a:endParaRPr/>
          </a:p>
        </p:txBody>
      </p:sp>
      <p:pic>
        <p:nvPicPr>
          <p:cNvPr id="164" name="Google Shape;164;p9"/>
          <p:cNvPicPr preferRelativeResize="0"/>
          <p:nvPr/>
        </p:nvPicPr>
        <p:blipFill rotWithShape="1">
          <a:blip r:embed="rId3">
            <a:alphaModFix/>
          </a:blip>
          <a:srcRect/>
          <a:stretch/>
        </p:blipFill>
        <p:spPr>
          <a:xfrm>
            <a:off x="457200" y="2982950"/>
            <a:ext cx="4461980" cy="1824750"/>
          </a:xfrm>
          <a:prstGeom prst="rect">
            <a:avLst/>
          </a:prstGeom>
          <a:noFill/>
          <a:ln>
            <a:noFill/>
          </a:ln>
        </p:spPr>
      </p:pic>
      <p:pic>
        <p:nvPicPr>
          <p:cNvPr id="165" name="Google Shape;165;p9"/>
          <p:cNvPicPr preferRelativeResize="0"/>
          <p:nvPr/>
        </p:nvPicPr>
        <p:blipFill rotWithShape="1">
          <a:blip r:embed="rId4">
            <a:alphaModFix/>
          </a:blip>
          <a:srcRect/>
          <a:stretch/>
        </p:blipFill>
        <p:spPr>
          <a:xfrm>
            <a:off x="5223975" y="2937750"/>
            <a:ext cx="3342850" cy="21394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7658</Words>
  <Application>Microsoft Office PowerPoint</Application>
  <PresentationFormat>On-screen Show (16:9)</PresentationFormat>
  <Paragraphs>462</Paragraphs>
  <Slides>82</Slides>
  <Notes>82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82</vt:i4>
      </vt:variant>
    </vt:vector>
  </HeadingPairs>
  <TitlesOfParts>
    <vt:vector size="87" baseType="lpstr">
      <vt:lpstr>Arial</vt:lpstr>
      <vt:lpstr>Calibri</vt:lpstr>
      <vt:lpstr>Quattrocento Sans</vt:lpstr>
      <vt:lpstr>Simple Light</vt:lpstr>
      <vt:lpstr>Simple Light</vt:lpstr>
      <vt:lpstr>Introduction to the Internet of Things and Embedded Systems Introduction to 4IR, Internet of Things and Embedded Systems</vt:lpstr>
      <vt:lpstr>PowerPoint Presentation</vt:lpstr>
      <vt:lpstr>What is the Fourth Industrial Revolution?</vt:lpstr>
      <vt:lpstr>The first three industrial revolutions</vt:lpstr>
      <vt:lpstr>Difference between Third and Fourth</vt:lpstr>
      <vt:lpstr>The Issues and Concerns</vt:lpstr>
      <vt:lpstr>PowerPoint Presentation</vt:lpstr>
      <vt:lpstr>We are Way Behind the Developed Countries  </vt:lpstr>
      <vt:lpstr>We have Adopted Leapfrog Strategy for Pakistan</vt:lpstr>
      <vt:lpstr>The Internet of Things (IoT) will power the Fourth Industrial Revolution</vt:lpstr>
      <vt:lpstr>What is IoT?</vt:lpstr>
      <vt:lpstr>Definition</vt:lpstr>
      <vt:lpstr>IoT is about Billions of Devices</vt:lpstr>
      <vt:lpstr>The Current and Future Impact of IoT</vt:lpstr>
      <vt:lpstr>Benefits of IoT</vt:lpstr>
      <vt:lpstr>End-to-end IoT</vt:lpstr>
      <vt:lpstr>Example IoT Devices</vt:lpstr>
      <vt:lpstr>Applications of IoT</vt:lpstr>
      <vt:lpstr>Introduction to IoT</vt:lpstr>
      <vt:lpstr>Value Proposition</vt:lpstr>
      <vt:lpstr>Layers of IoT</vt:lpstr>
      <vt:lpstr>Challenges to IoT</vt:lpstr>
      <vt:lpstr>Past, Present and  Future of IoT</vt:lpstr>
      <vt:lpstr>What are Embedded Systems?</vt:lpstr>
      <vt:lpstr>Efficiency Rules in Embedded Systems</vt:lpstr>
      <vt:lpstr>Embedded Systems vs Regular Platform Design</vt:lpstr>
      <vt:lpstr>Embedded Systems Structure</vt:lpstr>
      <vt:lpstr>Microcontrollers</vt:lpstr>
      <vt:lpstr>Sensors</vt:lpstr>
      <vt:lpstr>Actuators</vt:lpstr>
      <vt:lpstr>Analog to Digital Conversion</vt:lpstr>
      <vt:lpstr>Microcontroller Characteristics</vt:lpstr>
      <vt:lpstr>Other Microcontroller Characteristics</vt:lpstr>
      <vt:lpstr>IoT Devices are a Window to Cloud Services</vt:lpstr>
      <vt:lpstr>IoT involves two essential components</vt:lpstr>
      <vt:lpstr>Example: Water Pricing During Summer</vt:lpstr>
      <vt:lpstr>Categories of IoT devices and services: Maker IoT</vt:lpstr>
      <vt:lpstr>Consumer IOT</vt:lpstr>
      <vt:lpstr>Enterprise IoT</vt:lpstr>
      <vt:lpstr>IoBT, Software and Combat Clouds</vt:lpstr>
      <vt:lpstr>An IoT Device</vt:lpstr>
      <vt:lpstr>Consumer versus Business Goals for IoT</vt:lpstr>
      <vt:lpstr>IoT Consumer Space Examples</vt:lpstr>
      <vt:lpstr>Business goals for IoT, improving:</vt:lpstr>
      <vt:lpstr>IoT Verticals</vt:lpstr>
      <vt:lpstr>IoT Sub-systems Description</vt:lpstr>
      <vt:lpstr>PowerPoint Presentation</vt:lpstr>
      <vt:lpstr>Example of Sensors Available</vt:lpstr>
      <vt:lpstr>Edge Computing</vt:lpstr>
      <vt:lpstr>Why pure cloud computing isn’t the best option for IoT </vt:lpstr>
      <vt:lpstr>How does edge computing work?</vt:lpstr>
      <vt:lpstr>Edge Computing makes it possible that the IoT device is no longer dependent on the internet connection and can function as a standalone network node. </vt:lpstr>
      <vt:lpstr>The benefits for edge computing in IoT</vt:lpstr>
      <vt:lpstr>Edge Computing Use Cases</vt:lpstr>
      <vt:lpstr>Voice Revolution</vt:lpstr>
      <vt:lpstr>Voice control is most suitable in the following IoT use cases</vt:lpstr>
      <vt:lpstr>Voice Assistants Are Taking Over Consumer IoT</vt:lpstr>
      <vt:lpstr>Entry point into the IoT’s has been Amazon and Google’s smart speakers</vt:lpstr>
      <vt:lpstr>Visions of dialogue from science fiction</vt:lpstr>
      <vt:lpstr>A NEW KIND OF UI: VUI</vt:lpstr>
      <vt:lpstr>PowerPoint Presentation</vt:lpstr>
      <vt:lpstr>PowerPoint Presentation</vt:lpstr>
      <vt:lpstr>Technology revolutions</vt:lpstr>
      <vt:lpstr>PowerPoint Presentation</vt:lpstr>
      <vt:lpstr>PowerPoint Presentation</vt:lpstr>
      <vt:lpstr>What is a Bot?</vt:lpstr>
      <vt:lpstr>Scenario’s for  Bots</vt:lpstr>
      <vt:lpstr>Bot Examples</vt:lpstr>
      <vt:lpstr>Embedded devices with dialogue capabilities</vt:lpstr>
      <vt:lpstr>Embedded devices with dialogue capabilities</vt:lpstr>
      <vt:lpstr>Dialogs are for bots like screens are for apps</vt:lpstr>
      <vt:lpstr>PowerPoint Presentation</vt:lpstr>
      <vt:lpstr>PowerPoint Presentation</vt:lpstr>
      <vt:lpstr>Google Assistant coming soon to more speakers, appliances and other devices</vt:lpstr>
      <vt:lpstr>Google wants to ‘see’ as well as ‘hear’ your surroundings</vt:lpstr>
      <vt:lpstr>How to develop for the Google Assistant platform</vt:lpstr>
      <vt:lpstr>Actions on Google https://developers.google.com/actions/</vt:lpstr>
      <vt:lpstr>Messaging Protocols: Kafka and MQTT</vt:lpstr>
      <vt:lpstr>The future of IoT is AI</vt:lpstr>
      <vt:lpstr>Blockchain in the Internet of Things?</vt:lpstr>
      <vt:lpstr>IoT and Blockchain Complement Each Other</vt:lpstr>
      <vt:lpstr>IoT + Cloud and Edge Computing + AI + Blockchain:  The Fourth Industrial Revolution has Begun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Internet of Things and Embedded Systems Introduction to 4IR, Internet of Things and Embedded Systems</dc:title>
  <cp:lastModifiedBy>Syed Muhammad Mooazam</cp:lastModifiedBy>
  <cp:revision>1</cp:revision>
  <dcterms:modified xsi:type="dcterms:W3CDTF">2023-08-24T15:43:34Z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2023-08-24T15:43:30Z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0beea035-c882-4af6-aba9-5ea9261d0b21</vt:lpwstr>
  </property>
  <property fmtid="{D5CDD505-2E9C-101B-9397-08002B2CF9AE}" pid="7" name="MSIP_Label_defa4170-0d19-0005-0004-bc88714345d2_ActionId">
    <vt:lpwstr>36a8d9d8-71d8-465b-8827-cab778383248</vt:lpwstr>
  </property>
  <property fmtid="{D5CDD505-2E9C-101B-9397-08002B2CF9AE}" pid="8" name="MSIP_Label_defa4170-0d19-0005-0004-bc88714345d2_ContentBits">
    <vt:lpwstr>0</vt:lpwstr>
  </property>
</Properties>
</file>